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56" r:id="rId3"/>
    <p:sldId id="259" r:id="rId4"/>
    <p:sldId id="391" r:id="rId5"/>
    <p:sldId id="399" r:id="rId6"/>
    <p:sldId id="400" r:id="rId7"/>
    <p:sldId id="401" r:id="rId8"/>
    <p:sldId id="402" r:id="rId9"/>
    <p:sldId id="398" r:id="rId10"/>
    <p:sldId id="403" r:id="rId11"/>
    <p:sldId id="394" r:id="rId12"/>
    <p:sldId id="395"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79691" autoAdjust="0"/>
  </p:normalViewPr>
  <p:slideViewPr>
    <p:cSldViewPr>
      <p:cViewPr>
        <p:scale>
          <a:sx n="60" d="100"/>
          <a:sy n="60" d="100"/>
        </p:scale>
        <p:origin x="-168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00" y="163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3C7EDB9D-38A5-418A-BC89-411DC966DD3E}" type="datetimeFigureOut">
              <a:rPr lang="en-US"/>
              <a:pPr>
                <a:defRPr/>
              </a:pPr>
              <a:t>9/1/2013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B856A270-42E3-404D-968C-4FDDEAFDE6A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56A270-42E3-404D-968C-4FDDEAFDE6A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56A270-42E3-404D-968C-4FDDEAFDE6A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514600" cy="1885950"/>
          </a:xfrm>
        </p:spPr>
      </p:sp>
      <p:sp>
        <p:nvSpPr>
          <p:cNvPr id="3" name="Notes Placeholder 2"/>
          <p:cNvSpPr>
            <a:spLocks noGrp="1"/>
          </p:cNvSpPr>
          <p:nvPr>
            <p:ph type="body" idx="1"/>
          </p:nvPr>
        </p:nvSpPr>
        <p:spPr>
          <a:xfrm>
            <a:off x="609600" y="2819400"/>
            <a:ext cx="5486400" cy="5943600"/>
          </a:xfrm>
        </p:spPr>
        <p:txBody>
          <a:bodyPr>
            <a:normAutofit fontScale="92500" lnSpcReduction="10000"/>
          </a:bodyPr>
          <a:lstStyle/>
          <a:p>
            <a:r>
              <a:rPr lang="en-US" sz="1500" kern="1200" dirty="0" smtClean="0">
                <a:solidFill>
                  <a:schemeClr val="tx1"/>
                </a:solidFill>
                <a:ea typeface="+mn-ea"/>
                <a:cs typeface="+mn-cs"/>
              </a:rPr>
              <a:t>It goes without saying </a:t>
            </a:r>
            <a:r>
              <a:rPr lang="en-US" sz="1500" dirty="0" smtClean="0"/>
              <a:t>open enrollment is less than a month away.  </a:t>
            </a:r>
            <a:endParaRPr lang="en-US" sz="1500" kern="1200" dirty="0" smtClean="0">
              <a:solidFill>
                <a:schemeClr val="tx1"/>
              </a:solidFill>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500" dirty="0" smtClean="0"/>
              <a:t>And to</a:t>
            </a:r>
            <a:r>
              <a:rPr lang="en-US" sz="1500" kern="1200" dirty="0" smtClean="0">
                <a:solidFill>
                  <a:schemeClr val="tx1"/>
                </a:solidFill>
                <a:ea typeface="+mn-ea"/>
                <a:cs typeface="+mn-cs"/>
              </a:rPr>
              <a:t> learn more about the law, the emphasis on preventative care, and about the new essential</a:t>
            </a:r>
            <a:r>
              <a:rPr lang="en-US" sz="1500" kern="1200" baseline="0" dirty="0" smtClean="0">
                <a:solidFill>
                  <a:schemeClr val="tx1"/>
                </a:solidFill>
                <a:ea typeface="+mn-ea"/>
                <a:cs typeface="+mn-cs"/>
              </a:rPr>
              <a:t> health benefits which includes</a:t>
            </a:r>
            <a:r>
              <a:rPr lang="en-US" sz="1500" kern="1200" dirty="0" smtClean="0">
                <a:solidFill>
                  <a:schemeClr val="tx1"/>
                </a:solidFill>
                <a:ea typeface="+mn-ea"/>
                <a:cs typeface="+mn-cs"/>
              </a:rPr>
              <a:t>, </a:t>
            </a:r>
            <a:r>
              <a:rPr lang="en-US" sz="1500" b="0" i="1" dirty="0" smtClean="0">
                <a:solidFill>
                  <a:srgbClr val="C00000"/>
                </a:solidFill>
              </a:rPr>
              <a:t>Mental health and substance use disorder services, including behavioral health treatment </a:t>
            </a:r>
            <a:r>
              <a:rPr lang="en-US" sz="1500" kern="1200" dirty="0" smtClean="0">
                <a:solidFill>
                  <a:schemeClr val="tx1"/>
                </a:solidFill>
                <a:ea typeface="+mn-ea"/>
                <a:cs typeface="+mn-cs"/>
              </a:rPr>
              <a:t>please go to healthcare.gov.  You’ll find information and plenty of resources you can share with your friends and family.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500" dirty="0" smtClean="0"/>
          </a:p>
          <a:p>
            <a:r>
              <a:rPr lang="en-US" sz="1500" b="1" i="1" dirty="0" smtClean="0"/>
              <a:t>Concluding comments:</a:t>
            </a:r>
          </a:p>
          <a:p>
            <a:r>
              <a:rPr lang="en-US" sz="1500" dirty="0" smtClean="0"/>
              <a:t>Finally, in addition to national perspectives , and as the subtitle of today’s event suggests: Thinking Globally and Acting Locally - today we have the opportunity to hear of  some of the great work that is happening across our Region II – </a:t>
            </a:r>
          </a:p>
          <a:p>
            <a:pPr marL="228600" indent="-228600">
              <a:buFont typeface="Arial" pitchFamily="34" charset="0"/>
              <a:buChar char="•"/>
            </a:pPr>
            <a:r>
              <a:rPr lang="en-US" sz="1500" dirty="0" smtClean="0"/>
              <a:t>we will hear about State and community best and promising practices in suicide prevention for at-risk populations, and </a:t>
            </a:r>
          </a:p>
          <a:p>
            <a:pPr marL="228600" indent="-228600">
              <a:buFont typeface="Arial" pitchFamily="34" charset="0"/>
              <a:buChar char="•"/>
            </a:pPr>
            <a:r>
              <a:rPr lang="en-US" sz="1500" dirty="0" smtClean="0"/>
              <a:t>Specialized training in Q, P, R - Question, Persuade, and Refer--an evidence-based tool for gatekeepers on the warning signs of suicide</a:t>
            </a:r>
          </a:p>
          <a:p>
            <a:endParaRPr lang="en-US" sz="1500" dirty="0" smtClean="0"/>
          </a:p>
          <a:p>
            <a:r>
              <a:rPr lang="en-US" sz="1500" dirty="0" smtClean="0"/>
              <a:t>It is also important to acknowledge the collaborative efforts that are  taking place in suicide prevention in collaboration with federal, state and municipal government agencies, and community partners--schools,  community-based health, mental health, and social services organizations, and faith-based organizations.  </a:t>
            </a:r>
          </a:p>
          <a:p>
            <a:r>
              <a:rPr lang="en-US" sz="1500" dirty="0" smtClean="0"/>
              <a:t>NYS has been a leader in suicide prevention programming, coalition building,  training and technical assistance for many years—since the first </a:t>
            </a:r>
            <a:r>
              <a:rPr lang="en-US" sz="1500" dirty="0" err="1" smtClean="0"/>
              <a:t>Natl</a:t>
            </a:r>
            <a:r>
              <a:rPr lang="en-US" sz="1500" dirty="0" smtClean="0"/>
              <a:t> Strategy on Suicide Prevention.  NJ has made great strides -  on focused more recently on youth, something that is very import in light of . </a:t>
            </a:r>
          </a:p>
          <a:p>
            <a:endParaRPr lang="en-US"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kern="1200" dirty="0" smtClean="0">
              <a:solidFill>
                <a:schemeClr val="tx1"/>
              </a:solidFill>
              <a:ea typeface="+mn-ea"/>
              <a:cs typeface="+mn-cs"/>
            </a:endParaRPr>
          </a:p>
          <a:p>
            <a:endParaRPr lang="en-US" sz="14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83210531-C07A-4D92-B954-2F3F8F850A3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With that I thank you for your willingness to bear witness to this very important public health issue.</a:t>
            </a:r>
          </a:p>
          <a:p>
            <a:r>
              <a:rPr lang="en-US" sz="1400" dirty="0" smtClean="0"/>
              <a:t>Thank you </a:t>
            </a:r>
            <a:endParaRPr lang="en-US" sz="1400" dirty="0"/>
          </a:p>
        </p:txBody>
      </p:sp>
      <p:sp>
        <p:nvSpPr>
          <p:cNvPr id="4" name="Slide Number Placeholder 3"/>
          <p:cNvSpPr>
            <a:spLocks noGrp="1"/>
          </p:cNvSpPr>
          <p:nvPr>
            <p:ph type="sldNum" sz="quarter" idx="10"/>
          </p:nvPr>
        </p:nvSpPr>
        <p:spPr/>
        <p:txBody>
          <a:bodyPr/>
          <a:lstStyle/>
          <a:p>
            <a:pPr>
              <a:defRPr/>
            </a:pPr>
            <a:fld id="{B856A270-42E3-404D-968C-4FDDEAFDE6A2}" type="slidenum">
              <a:rPr lang="en-US" smtClean="0"/>
              <a:pPr>
                <a:defRPr/>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Concluding comments:</a:t>
            </a:r>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B856A270-42E3-404D-968C-4FDDEAFDE6A2}"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228600" indent="-228600">
              <a:buFont typeface="Arial" pitchFamily="34" charset="0"/>
              <a:buChar char="•"/>
            </a:pPr>
            <a:r>
              <a:rPr lang="en-US" sz="1400" dirty="0" smtClean="0">
                <a:cs typeface="Times New Roman" pitchFamily="18" charset="0"/>
              </a:rPr>
              <a:t>Suicide is a serious public health problem that causes immeasurable pain, suffering, and loss to individuals, families, and communities nationwide. </a:t>
            </a:r>
          </a:p>
          <a:p>
            <a:pPr marL="228600" indent="-228600">
              <a:buFont typeface="Arial" pitchFamily="34" charset="0"/>
              <a:buChar char="•"/>
            </a:pPr>
            <a:r>
              <a:rPr lang="en-US" sz="1400" dirty="0" smtClean="0">
                <a:cs typeface="Times New Roman" pitchFamily="18" charset="0"/>
              </a:rPr>
              <a:t>For every person who dies by suicide, more than 30 others attempt suicide. Every suicide attempt and death affects countless other individuals. Family members, friends, coworkers, and others in the community all suffer the long-lasting consequences of suicidal behaviors. </a:t>
            </a:r>
          </a:p>
          <a:p>
            <a:pPr marL="228600" indent="-228600">
              <a:buFont typeface="Arial" pitchFamily="34" charset="0"/>
              <a:buChar char="•"/>
            </a:pPr>
            <a:r>
              <a:rPr lang="en-US" sz="1400" dirty="0" smtClean="0">
                <a:cs typeface="Times New Roman" pitchFamily="18" charset="0"/>
              </a:rPr>
              <a:t>Suicide places a heavy burden on the nation in terms of the emotional suffering that families and communities experience as well as the economic costs associated with medical care and lost productivity. And yet suicidal behaviors often continue to be met with silence and shame.</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9371E7-E16F-46AD-86E0-A8D7FA5DA4E3}" type="slidenum">
              <a:rPr lang="en-US" smtClean="0">
                <a:latin typeface="Arial" charset="0"/>
                <a:cs typeface="Arial" charset="0"/>
              </a:rPr>
              <a:pPr/>
              <a:t>3</a:t>
            </a:fld>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E830B9-6658-4FC8-B2E8-58A619B24784}" type="slidenum">
              <a:rPr lang="en-US" smtClean="0">
                <a:latin typeface="Arial" charset="0"/>
                <a:cs typeface="Arial" charset="0"/>
              </a:rPr>
              <a:pPr/>
              <a:t>4</a:t>
            </a:fld>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844800" cy="2133600"/>
          </a:xfrm>
        </p:spPr>
      </p:sp>
      <p:sp>
        <p:nvSpPr>
          <p:cNvPr id="3" name="Notes Placeholder 2"/>
          <p:cNvSpPr>
            <a:spLocks noGrp="1"/>
          </p:cNvSpPr>
          <p:nvPr>
            <p:ph type="body" idx="1"/>
          </p:nvPr>
        </p:nvSpPr>
        <p:spPr>
          <a:xfrm>
            <a:off x="609600" y="2971800"/>
            <a:ext cx="5486400" cy="5943600"/>
          </a:xfrm>
        </p:spPr>
        <p:txBody>
          <a:bodyPr>
            <a:noAutofit/>
          </a:bodyPr>
          <a:lstStyle/>
          <a:p>
            <a:pPr marL="114300" indent="-114300">
              <a:buFont typeface="Arial" pitchFamily="34" charset="0"/>
              <a:buChar char="•"/>
            </a:pPr>
            <a:endParaRPr lang="en-US" sz="1400" dirty="0" smtClean="0"/>
          </a:p>
          <a:p>
            <a:pPr marL="114300" indent="-114300">
              <a:buFont typeface="Arial" pitchFamily="34" charset="0"/>
              <a:buChar char="•"/>
            </a:pPr>
            <a:r>
              <a:rPr lang="en-US" sz="1400" dirty="0" smtClean="0"/>
              <a:t>Bullet Point 1</a:t>
            </a:r>
          </a:p>
          <a:p>
            <a:pPr marL="114300" indent="-114300">
              <a:buFont typeface="Arial" pitchFamily="34" charset="0"/>
              <a:buChar char="•"/>
            </a:pPr>
            <a:r>
              <a:rPr lang="en-US" sz="1400" kern="1200" baseline="0" dirty="0" smtClean="0">
                <a:solidFill>
                  <a:schemeClr val="tx1"/>
                </a:solidFill>
                <a:latin typeface="+mn-lt"/>
                <a:ea typeface="+mn-ea"/>
                <a:cs typeface="+mn-cs"/>
              </a:rPr>
              <a:t>This landmark document launched an organized effort to prevent suicide in the United States. </a:t>
            </a:r>
          </a:p>
          <a:p>
            <a:pPr marL="114300" indent="-114300">
              <a:buFont typeface="Arial" pitchFamily="34" charset="0"/>
              <a:buChar char="•"/>
            </a:pPr>
            <a:r>
              <a:rPr lang="en-US" sz="1400" dirty="0" smtClean="0"/>
              <a:t>Bullet Point 2: In 2012, t</a:t>
            </a:r>
            <a:r>
              <a:rPr lang="en-US" sz="1400" kern="1200" baseline="0" dirty="0" smtClean="0">
                <a:solidFill>
                  <a:schemeClr val="tx1"/>
                </a:solidFill>
                <a:latin typeface="+mn-lt"/>
                <a:ea typeface="+mn-ea"/>
                <a:cs typeface="+mn-cs"/>
              </a:rPr>
              <a:t>he National Strategy was revised to reflect major developments in suicide prevention, research, and practice during the past decade. </a:t>
            </a:r>
            <a:endParaRPr lang="en-US" sz="1400" dirty="0" smtClean="0"/>
          </a:p>
          <a:p>
            <a:pPr marL="114300" indent="-114300">
              <a:buFont typeface="Arial" pitchFamily="34" charset="0"/>
              <a:buChar char="•"/>
            </a:pPr>
            <a:r>
              <a:rPr lang="en-US" sz="1400" dirty="0" smtClean="0"/>
              <a:t> Activity in the field of suicide prevention has grown dramatically since the National Strategy was issued in 2001. Government agencies at all levels, schools, nonprofit organizations, and businesses have started programs to address suicide prevention.  </a:t>
            </a:r>
            <a:r>
              <a:rPr lang="en-US" sz="1400" b="1" dirty="0" smtClean="0"/>
              <a:t>Important achievements include: </a:t>
            </a:r>
          </a:p>
          <a:p>
            <a:pPr marL="571500" lvl="1" indent="-114300">
              <a:buFont typeface="Arial" pitchFamily="34" charset="0"/>
              <a:buChar char="•"/>
            </a:pPr>
            <a:r>
              <a:rPr lang="en-US" sz="1400" dirty="0" smtClean="0"/>
              <a:t>the enactment of the Garrett Lee Smith Memorial Act, </a:t>
            </a:r>
          </a:p>
          <a:p>
            <a:pPr marL="571500" lvl="1" indent="-114300">
              <a:buFont typeface="Arial" pitchFamily="34" charset="0"/>
              <a:buChar char="•"/>
            </a:pPr>
            <a:r>
              <a:rPr lang="en-US" sz="1400" dirty="0" smtClean="0"/>
              <a:t>the creation of the National Suicide Prevention Lifeline (800–273–TALK/8255) and its partnership with the Veterans Crisis Line, and the establishment of the Suicide Prevention Resource Center (SPRC). </a:t>
            </a:r>
          </a:p>
          <a:p>
            <a:pPr marL="571500" lvl="1" indent="-114300">
              <a:buFont typeface="Arial" pitchFamily="34" charset="0"/>
              <a:buChar char="•"/>
            </a:pPr>
            <a:r>
              <a:rPr lang="en-US" sz="1400" dirty="0" smtClean="0"/>
              <a:t>Other areas of progress include the increased training of clinicians and community members in the detection of suicide risk and appropriate response, and enhanced communication and collaboration between the public and private sectors on suicide prevention. </a:t>
            </a:r>
            <a:endParaRPr lang="en-US" sz="1400" dirty="0"/>
          </a:p>
        </p:txBody>
      </p:sp>
      <p:sp>
        <p:nvSpPr>
          <p:cNvPr id="4" name="Slide Number Placeholder 3"/>
          <p:cNvSpPr>
            <a:spLocks noGrp="1"/>
          </p:cNvSpPr>
          <p:nvPr>
            <p:ph type="sldNum" sz="quarter" idx="10"/>
          </p:nvPr>
        </p:nvSpPr>
        <p:spPr/>
        <p:txBody>
          <a:bodyPr/>
          <a:lstStyle/>
          <a:p>
            <a:pPr>
              <a:defRPr/>
            </a:pPr>
            <a:fld id="{B856A270-42E3-404D-968C-4FDDEAFDE6A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3838" y="685800"/>
            <a:ext cx="2651125" cy="1987550"/>
          </a:xfrm>
        </p:spPr>
      </p:sp>
      <p:sp>
        <p:nvSpPr>
          <p:cNvPr id="3" name="Notes Placeholder 2"/>
          <p:cNvSpPr>
            <a:spLocks noGrp="1"/>
          </p:cNvSpPr>
          <p:nvPr>
            <p:ph type="body" idx="1"/>
          </p:nvPr>
        </p:nvSpPr>
        <p:spPr>
          <a:xfrm>
            <a:off x="457200" y="2743200"/>
            <a:ext cx="5943600" cy="6096000"/>
          </a:xfrm>
        </p:spPr>
        <p:txBody>
          <a:bodyPr>
            <a:normAutofit lnSpcReduction="10000"/>
          </a:bodyPr>
          <a:lstStyle/>
          <a:p>
            <a:r>
              <a:rPr lang="en-US" sz="1400" kern="1200" baseline="0" dirty="0" smtClean="0">
                <a:solidFill>
                  <a:schemeClr val="tx1"/>
                </a:solidFill>
                <a:latin typeface="+mn-lt"/>
                <a:ea typeface="+mn-ea"/>
                <a:cs typeface="+mn-cs"/>
              </a:rPr>
              <a:t>The National Strategy is a call to action that is intended to guide suicide prevention actions in the United States over the next decade. It outlines four strategic directions with 13 goals and 60 objectives that are meant to work together in a synergistic way to prevent suicide in the nation. </a:t>
            </a:r>
          </a:p>
          <a:p>
            <a:pPr marL="0" marR="0" lvl="1" algn="l" defTabSz="914400" rtl="0" eaLnBrk="0" fontAlgn="base" latinLnBrk="0" hangingPunct="0">
              <a:lnSpc>
                <a:spcPct val="100000"/>
              </a:lnSpc>
              <a:spcBef>
                <a:spcPct val="30000"/>
              </a:spcBef>
              <a:spcAft>
                <a:spcPct val="0"/>
              </a:spcAft>
              <a:buClrTx/>
              <a:buSzTx/>
              <a:tabLst/>
              <a:defRPr/>
            </a:pPr>
            <a:r>
              <a:rPr lang="en-US" sz="1400" dirty="0" smtClean="0"/>
              <a:t>An increased understanding of the link between suicide and other health issues:</a:t>
            </a:r>
          </a:p>
          <a:p>
            <a:pPr lvl="1" indent="-228600">
              <a:buFont typeface="Arial" pitchFamily="34" charset="0"/>
              <a:buChar char="•"/>
            </a:pPr>
            <a:r>
              <a:rPr lang="en-US" sz="1400" dirty="0" smtClean="0"/>
              <a:t>Research confirms that health conditions such as mental illness and substance abuse, as well as traumatic or violent events can influence a person’s risk of suicide attempts later in life. Research also suggests that connectedness to family members, teachers, coworkers, community organizations, and social institutions can help protect individuals from a wide range of health problems, including suicide risk. </a:t>
            </a:r>
          </a:p>
          <a:p>
            <a:pPr indent="-228600"/>
            <a:r>
              <a:rPr lang="en-US" sz="1400" dirty="0" smtClean="0"/>
              <a:t>New knowledge on groups at increased risk:</a:t>
            </a:r>
          </a:p>
          <a:p>
            <a:pPr lvl="1" indent="-228600">
              <a:buFont typeface="Arial" pitchFamily="34" charset="0"/>
              <a:buChar char="•"/>
            </a:pPr>
            <a:r>
              <a:rPr lang="en-US" sz="1400" dirty="0" smtClean="0"/>
              <a:t>Research continues to suggest important differences among various demographics in regards to suicidal thoughts and behaviors. This research emphasizes that communities and organizations must specifically address the needs of these communities when developing prevention strategies.  </a:t>
            </a:r>
          </a:p>
          <a:p>
            <a:pPr marL="228600" lvl="1" indent="-228600"/>
            <a:r>
              <a:rPr lang="en-US" sz="1400" dirty="0" smtClean="0"/>
              <a:t>Evidence of the effectiveness of suicide prevention interventions:</a:t>
            </a:r>
          </a:p>
          <a:p>
            <a:pPr lvl="1" indent="-228600">
              <a:buFont typeface="Arial" pitchFamily="34" charset="0"/>
              <a:buChar char="•"/>
            </a:pPr>
            <a:r>
              <a:rPr lang="en-US" sz="1400" dirty="0" smtClean="0"/>
              <a:t>New evidence suggests that a number of interventions, such as behavior therapy and crisis lines, are particularly useful for helping individuals at risk for suicide. Social media and mobile apps provide new opportunities for intervention. </a:t>
            </a:r>
          </a:p>
          <a:p>
            <a:pPr marL="0" lvl="1">
              <a:buFont typeface="Arial" pitchFamily="34" charset="0"/>
              <a:buNone/>
            </a:pPr>
            <a:r>
              <a:rPr lang="en-US" sz="1400" dirty="0" smtClean="0"/>
              <a:t>Increased recognition of the value of comprehensive and coordinated prevention efforts:</a:t>
            </a:r>
          </a:p>
          <a:p>
            <a:pPr lvl="1" indent="-228600">
              <a:buFont typeface="Arial" pitchFamily="34" charset="0"/>
              <a:buChar char="•"/>
            </a:pPr>
            <a:r>
              <a:rPr lang="en-US" sz="1400" kern="1200" baseline="0" dirty="0" smtClean="0">
                <a:solidFill>
                  <a:schemeClr val="tx1"/>
                </a:solidFill>
                <a:latin typeface="+mn-lt"/>
                <a:ea typeface="+mn-ea"/>
                <a:cs typeface="+mn-cs"/>
              </a:rPr>
              <a:t>Combining new methods of treating suicidal patients with a prompt patient follow-up after they have been discharged from the hospitals is an effective suicide prevention method. </a:t>
            </a:r>
            <a:endParaRPr lang="en-US" sz="1400" dirty="0" smtClean="0"/>
          </a:p>
          <a:p>
            <a:pPr lvl="1" indent="-228600">
              <a:buFont typeface="Arial" pitchFamily="34" charset="0"/>
              <a:buNone/>
            </a:pPr>
            <a:endParaRPr lang="en-US" sz="1400" dirty="0" smtClean="0"/>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500" dirty="0" smtClean="0"/>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500" dirty="0" smtClean="0"/>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500" dirty="0" smtClean="0"/>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500" dirty="0" smtClean="0"/>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500" dirty="0" smtClean="0"/>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500" dirty="0" smtClean="0"/>
          </a:p>
          <a:p>
            <a:pPr marL="228600" marR="0" lvl="1" indent="-228600" algn="l" defTabSz="914400" rtl="0" eaLnBrk="0" fontAlgn="base" latinLnBrk="0" hangingPunct="0">
              <a:lnSpc>
                <a:spcPct val="100000"/>
              </a:lnSpc>
              <a:spcBef>
                <a:spcPct val="30000"/>
              </a:spcBef>
              <a:spcAft>
                <a:spcPct val="0"/>
              </a:spcAft>
              <a:buClrTx/>
              <a:buSzTx/>
              <a:tabLst/>
              <a:defRPr/>
            </a:pPr>
            <a:endParaRPr lang="en-US" sz="1500" dirty="0" smtClean="0"/>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500" dirty="0" smtClean="0"/>
          </a:p>
          <a:p>
            <a:pPr marL="457200" marR="0" lvl="2"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500" dirty="0" smtClean="0"/>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856A270-42E3-404D-968C-4FDDEAFDE6A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759200" cy="2819400"/>
          </a:xfrm>
        </p:spPr>
      </p:sp>
      <p:sp>
        <p:nvSpPr>
          <p:cNvPr id="3" name="Notes Placeholder 2"/>
          <p:cNvSpPr>
            <a:spLocks noGrp="1"/>
          </p:cNvSpPr>
          <p:nvPr>
            <p:ph type="body" idx="1"/>
          </p:nvPr>
        </p:nvSpPr>
        <p:spPr>
          <a:xfrm>
            <a:off x="685800" y="3657600"/>
            <a:ext cx="5486400" cy="4114800"/>
          </a:xfrm>
        </p:spPr>
        <p:txBody>
          <a:bodyPr>
            <a:normAutofit/>
          </a:bodyPr>
          <a:lstStyle/>
          <a:p>
            <a:pPr marL="228600" indent="-228600">
              <a:buFont typeface="Arial" pitchFamily="34" charset="0"/>
              <a:buChar char="•"/>
            </a:pPr>
            <a:r>
              <a:rPr lang="en-US" sz="1400" kern="1200" baseline="0" dirty="0" smtClean="0">
                <a:solidFill>
                  <a:schemeClr val="tx1"/>
                </a:solidFill>
                <a:latin typeface="+mn-lt"/>
                <a:ea typeface="+mn-ea"/>
                <a:cs typeface="+mn-cs"/>
              </a:rPr>
              <a:t>The 2012 National Strategy for Suicide Prevention is closely aligned with the National Prevention Strategy, released in June 2011, which outlines the nation’s plan for promoting better health and wellness among the population. </a:t>
            </a:r>
          </a:p>
          <a:p>
            <a:pPr marL="228600" indent="-228600">
              <a:buFont typeface="Arial" pitchFamily="34" charset="0"/>
              <a:buChar char="•"/>
            </a:pPr>
            <a:r>
              <a:rPr lang="en-US" sz="1400" kern="1200" baseline="0" dirty="0" smtClean="0">
                <a:solidFill>
                  <a:schemeClr val="tx1"/>
                </a:solidFill>
                <a:latin typeface="+mn-lt"/>
                <a:ea typeface="+mn-ea"/>
                <a:cs typeface="+mn-cs"/>
              </a:rPr>
              <a:t>Like the National Prevention Strategy, the 2012 National Strategy for Suicide Prevention recognizes that prevention should be woven into all aspects of our lives. Everyone—businesses, educators, health care institutions, government, communities, and every single American—has a role in preventing suicide and creating a healthier nation. </a:t>
            </a:r>
          </a:p>
          <a:p>
            <a:pPr marL="228600" indent="-228600">
              <a:buFont typeface="Arial" pitchFamily="34" charset="0"/>
              <a:buChar char="•"/>
            </a:pPr>
            <a:r>
              <a:rPr lang="en-US" sz="1400" kern="1200" baseline="0" dirty="0" smtClean="0">
                <a:solidFill>
                  <a:schemeClr val="tx1"/>
                </a:solidFill>
                <a:latin typeface="+mn-lt"/>
                <a:ea typeface="+mn-ea"/>
                <a:cs typeface="+mn-cs"/>
              </a:rPr>
              <a:t>Bullet Point 2</a:t>
            </a:r>
            <a:endParaRPr lang="en-US" sz="1400" dirty="0"/>
          </a:p>
        </p:txBody>
      </p:sp>
      <p:sp>
        <p:nvSpPr>
          <p:cNvPr id="4" name="Slide Number Placeholder 3"/>
          <p:cNvSpPr>
            <a:spLocks noGrp="1"/>
          </p:cNvSpPr>
          <p:nvPr>
            <p:ph type="sldNum" sz="quarter" idx="10"/>
          </p:nvPr>
        </p:nvSpPr>
        <p:spPr/>
        <p:txBody>
          <a:bodyPr/>
          <a:lstStyle/>
          <a:p>
            <a:pPr>
              <a:defRPr/>
            </a:pPr>
            <a:fld id="{B856A270-42E3-404D-968C-4FDDEAFDE6A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normAutofit fontScale="77500" lnSpcReduction="20000"/>
          </a:bodyPr>
          <a:lstStyle/>
          <a:p>
            <a:r>
              <a:rPr lang="en-US" sz="1800" kern="1200" baseline="0" dirty="0" smtClean="0">
                <a:solidFill>
                  <a:schemeClr val="tx1"/>
                </a:solidFill>
                <a:latin typeface="+mn-lt"/>
                <a:ea typeface="+mn-ea"/>
                <a:cs typeface="+mn-cs"/>
              </a:rPr>
              <a:t>The National Strategy‘s goals and objectives fall within four strategic directions, which, when working together, may most effectively prevent suicides. This organization represents a slight change from the AIM (Awareness, Intervention, Methodology) framework adopted in the 2001 National Strategy:</a:t>
            </a:r>
          </a:p>
          <a:p>
            <a:r>
              <a:rPr lang="en-US" sz="1800" kern="1200" baseline="0" dirty="0" smtClean="0">
                <a:solidFill>
                  <a:schemeClr val="tx1"/>
                </a:solidFill>
                <a:latin typeface="+mn-lt"/>
                <a:ea typeface="+mn-ea"/>
                <a:cs typeface="+mn-cs"/>
              </a:rPr>
              <a:t> </a:t>
            </a:r>
          </a:p>
          <a:p>
            <a:pPr marL="228600" indent="-228600">
              <a:buFont typeface="+mj-lt"/>
              <a:buNone/>
            </a:pPr>
            <a:r>
              <a:rPr lang="en-US" sz="1800" kern="1200" baseline="0" dirty="0" smtClean="0">
                <a:solidFill>
                  <a:schemeClr val="tx1"/>
                </a:solidFill>
                <a:latin typeface="+mn-lt"/>
                <a:ea typeface="+mn-ea"/>
                <a:cs typeface="+mn-cs"/>
              </a:rPr>
              <a:t>1. Create supportive environments that promote healthy and empowered individuals, families, and communities (4 goals, 16 objectives); </a:t>
            </a:r>
          </a:p>
          <a:p>
            <a:pPr marL="228600" indent="-228600"/>
            <a:r>
              <a:rPr lang="en-US" sz="1800" kern="1200" baseline="0" dirty="0" smtClean="0">
                <a:solidFill>
                  <a:schemeClr val="tx1"/>
                </a:solidFill>
                <a:latin typeface="+mn-lt"/>
                <a:ea typeface="+mn-ea"/>
                <a:cs typeface="+mn-cs"/>
              </a:rPr>
              <a:t>2. Enhance clinical and community preventive services (3 goals, 12 objectives); </a:t>
            </a:r>
          </a:p>
          <a:p>
            <a:pPr marL="228600" indent="-228600"/>
            <a:r>
              <a:rPr lang="en-US" sz="1800" kern="1200" baseline="0" dirty="0" smtClean="0">
                <a:solidFill>
                  <a:schemeClr val="tx1"/>
                </a:solidFill>
                <a:latin typeface="+mn-lt"/>
                <a:ea typeface="+mn-ea"/>
                <a:cs typeface="+mn-cs"/>
              </a:rPr>
              <a:t>3. Promote the availability of timely treatment and support services (3 goals, 20 objectives); and </a:t>
            </a:r>
          </a:p>
          <a:p>
            <a:pPr marL="228600" indent="-228600"/>
            <a:r>
              <a:rPr lang="en-US" sz="1800" kern="1200" baseline="0" dirty="0" smtClean="0">
                <a:solidFill>
                  <a:schemeClr val="tx1"/>
                </a:solidFill>
                <a:latin typeface="+mn-lt"/>
                <a:ea typeface="+mn-ea"/>
                <a:cs typeface="+mn-cs"/>
              </a:rPr>
              <a:t>4. Improve suicide prevention surveillance collection, research, and evaluation (3 goals, 12 objectives). </a:t>
            </a:r>
          </a:p>
          <a:p>
            <a:pPr marL="228600" indent="-228600"/>
            <a:endParaRPr lang="en-US" sz="1800" kern="1200" baseline="0" dirty="0" smtClean="0">
              <a:solidFill>
                <a:schemeClr val="tx1"/>
              </a:solidFill>
              <a:latin typeface="+mn-lt"/>
              <a:ea typeface="+mn-ea"/>
              <a:cs typeface="+mn-cs"/>
            </a:endParaRPr>
          </a:p>
          <a:p>
            <a:r>
              <a:rPr lang="en-US" sz="1800" kern="1200" baseline="0" dirty="0" smtClean="0">
                <a:solidFill>
                  <a:schemeClr val="tx1"/>
                </a:solidFill>
                <a:latin typeface="+mn-lt"/>
                <a:ea typeface="+mn-ea"/>
                <a:cs typeface="+mn-cs"/>
              </a:rPr>
              <a:t>Although some groups have higher rates of suicidal behaviors than others, the goals and objectives do not focus on specific populations or settings. Rather, they are meant to be adapted to meet the distinctive needs of each group, including new groups that may be identified in the future as being at an increased risk for suicidal behaviors. </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856A270-42E3-404D-968C-4FDDEAFDE6A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56A270-42E3-404D-968C-4FDDEAFDE6A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905000" y="2435225"/>
            <a:ext cx="6781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1801813" y="6356350"/>
            <a:ext cx="914400" cy="365125"/>
          </a:xfrm>
        </p:spPr>
        <p:txBody>
          <a:bodyPr/>
          <a:lstStyle>
            <a:lvl1pPr>
              <a:defRPr/>
            </a:lvl1pPr>
          </a:lstStyle>
          <a:p>
            <a:pPr>
              <a:defRPr/>
            </a:pPr>
            <a:fld id="{70507468-1CEE-4DE7-9C4F-F0628EFEF721}" type="datetimeFigureOut">
              <a:rPr lang="en-US"/>
              <a:pPr>
                <a:defRPr/>
              </a:pPr>
              <a:t>9/1/2013</a:t>
            </a:fld>
            <a:endParaRPr lang="en-US" dirty="0"/>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cs typeface="+mn-cs"/>
              </a:defRPr>
            </a:lvl1pPr>
          </a:lstStyle>
          <a:p>
            <a:pPr>
              <a:defRPr/>
            </a:pPr>
            <a:endParaRPr/>
          </a:p>
        </p:txBody>
      </p:sp>
      <p:sp>
        <p:nvSpPr>
          <p:cNvPr id="7" name="Slide Number Placeholder 5"/>
          <p:cNvSpPr>
            <a:spLocks noGrp="1"/>
          </p:cNvSpPr>
          <p:nvPr>
            <p:ph type="sldNum" sz="quarter" idx="12"/>
          </p:nvPr>
        </p:nvSpPr>
        <p:spPr>
          <a:xfrm>
            <a:off x="5307013" y="6356350"/>
            <a:ext cx="685800" cy="365125"/>
          </a:xfrm>
        </p:spPr>
        <p:txBody>
          <a:bodyPr/>
          <a:lstStyle>
            <a:lvl1pPr>
              <a:defRPr/>
            </a:lvl1pPr>
          </a:lstStyle>
          <a:p>
            <a:pPr>
              <a:defRPr/>
            </a:pPr>
            <a:fld id="{A0D34A4E-3FC5-4453-BDA2-29D8F61C491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F3DE73-2686-4C1A-BC38-C1EC7793A1E0}" type="datetimeFigureOut">
              <a:rPr lang="en-US"/>
              <a:pPr>
                <a:defRPr/>
              </a:pPr>
              <a:t>9/1/2013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91C4A7-FA64-4E30-ADCB-939D5FBCFA4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EE0E53-AEA4-410B-827D-4E632EF51ADB}" type="datetimeFigureOut">
              <a:rPr lang="en-US"/>
              <a:pPr>
                <a:defRPr/>
              </a:pPr>
              <a:t>9/1/2013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35B229-91FC-4232-B902-3081363AD3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D4313A-925E-4C1F-AA0C-F4E68647292E}" type="datetimeFigureOut">
              <a:rPr lang="en-US"/>
              <a:pPr>
                <a:defRPr/>
              </a:pPr>
              <a:t>9/1/2013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282117-56D8-4C96-84DC-03EFF74A631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279D9D-6BE3-40D6-9313-4384F2D3806D}" type="datetimeFigureOut">
              <a:rPr lang="en-US"/>
              <a:pPr>
                <a:defRPr/>
              </a:pPr>
              <a:t>9/1/2013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42FCD4-B863-4AE7-9071-972F58FA1F8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D03B55E-9AD2-4B88-93C6-BB29E46F4B30}" type="datetimeFigureOut">
              <a:rPr lang="en-US"/>
              <a:pPr>
                <a:defRPr/>
              </a:pPr>
              <a:t>9/1/2013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745A78A-921A-42A8-92EA-2D8440B948A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1D27BFE5-8280-4BC8-8978-ED67A8C36895}" type="datetimeFigureOut">
              <a:rPr lang="en-US"/>
              <a:pPr>
                <a:defRPr/>
              </a:pPr>
              <a:t>9/1/2013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62B0931-992A-4087-91C3-3A9AE11420A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Legolas\samoc_mdms\SAMHSA OC MDMS\Task 2 - Publications Support\2.4 Marketing Package\Branding Concepts\PowerPoint\PPT Template.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479AE8B-8749-45D0-8E7C-8E2F1C75A07E}" type="datetimeFigureOut">
              <a:rPr lang="en-US"/>
              <a:pPr>
                <a:defRPr/>
              </a:pPr>
              <a:t>9/1/2013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6C434C4-D124-4992-A9E0-2A3A9A53986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CDC8BAB-FF8D-4422-ABB2-23643AA75C1C}" type="datetimeFigureOut">
              <a:rPr lang="en-US"/>
              <a:pPr>
                <a:defRPr/>
              </a:pPr>
              <a:t>9/1/2013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D732503-4358-4500-A7E7-A48B03969C2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FFA0EB8-4450-47FC-89D6-EC8D3063608B}" type="datetimeFigureOut">
              <a:rPr lang="en-US"/>
              <a:pPr>
                <a:defRPr/>
              </a:pPr>
              <a:t>9/1/2013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3332016-76A2-4255-B3A7-C3F97259551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PT Template3.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AD246EF-599F-4A49-82ED-9783DF06BEC2}" type="datetimeFigureOut">
              <a:rPr lang="en-US"/>
              <a:pPr>
                <a:defRPr/>
              </a:pPr>
              <a:t>9/1/2013</a:t>
            </a:fld>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C760D41-9336-430B-8EE3-55AA63730DA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www.surgeongeneral.gov/library/reports/national-strategy-suicide-prevention/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actionallianceforsuicideprevention.org/NSSP" TargetMode="External"/><Relationship Id="rId4" Type="http://schemas.openxmlformats.org/officeDocument/2006/relationships/hyperlink" Target="http://www.samhsa.gov/nss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mailto:dennis.romero@samhsa.hhs.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samhs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pPr>
              <a:spcBef>
                <a:spcPts val="600"/>
              </a:spcBef>
            </a:pPr>
            <a:r>
              <a:rPr lang="en-US" sz="4000" b="1" i="1" dirty="0" smtClean="0">
                <a:effectLst>
                  <a:outerShdw blurRad="38100" dist="38100" dir="2700000" algn="tl">
                    <a:srgbClr val="000000">
                      <a:alpha val="43137"/>
                    </a:srgbClr>
                  </a:outerShdw>
                </a:effectLst>
                <a:latin typeface="Baskerville Old Face" pitchFamily="18" charset="0"/>
              </a:rPr>
              <a:t>Learn </a:t>
            </a:r>
            <a:r>
              <a:rPr lang="en-US" sz="4000" b="1" i="1" dirty="0" smtClean="0">
                <a:effectLst>
                  <a:outerShdw blurRad="38100" dist="38100" dir="2700000" algn="tl">
                    <a:srgbClr val="000000">
                      <a:alpha val="43137"/>
                    </a:srgbClr>
                  </a:outerShdw>
                </a:effectLst>
                <a:latin typeface="Baskerville Old Face" pitchFamily="18" charset="0"/>
              </a:rPr>
              <a:t>More</a:t>
            </a:r>
            <a:br>
              <a:rPr lang="en-US" sz="4000" b="1" i="1" dirty="0" smtClean="0">
                <a:effectLst>
                  <a:outerShdw blurRad="38100" dist="38100" dir="2700000" algn="tl">
                    <a:srgbClr val="000000">
                      <a:alpha val="43137"/>
                    </a:srgbClr>
                  </a:outerShdw>
                </a:effectLst>
                <a:latin typeface="Baskerville Old Face" pitchFamily="18" charset="0"/>
              </a:rPr>
            </a:br>
            <a:r>
              <a:rPr lang="en-US" sz="3200" b="1" i="1" dirty="0" smtClean="0">
                <a:effectLst>
                  <a:outerShdw blurRad="38100" dist="38100" dir="2700000" algn="tl">
                    <a:srgbClr val="000000">
                      <a:alpha val="43137"/>
                    </a:srgbClr>
                  </a:outerShdw>
                </a:effectLst>
                <a:latin typeface="Baskerville Old Face" pitchFamily="18" charset="0"/>
              </a:rPr>
              <a:t>(Continue)</a:t>
            </a:r>
            <a:endParaRPr lang="en-US" sz="3200" i="1" dirty="0"/>
          </a:p>
        </p:txBody>
      </p:sp>
      <p:sp>
        <p:nvSpPr>
          <p:cNvPr id="3" name="Content Placeholder 2"/>
          <p:cNvSpPr>
            <a:spLocks noGrp="1"/>
          </p:cNvSpPr>
          <p:nvPr>
            <p:ph idx="1"/>
          </p:nvPr>
        </p:nvSpPr>
        <p:spPr>
          <a:xfrm>
            <a:off x="228600" y="2133600"/>
            <a:ext cx="8534400" cy="4297363"/>
          </a:xfrm>
        </p:spPr>
        <p:txBody>
          <a:bodyPr/>
          <a:lstStyle/>
          <a:p>
            <a:pPr marL="0" indent="3175">
              <a:buNone/>
            </a:pPr>
            <a:r>
              <a:rPr lang="en-US" sz="2800" dirty="0" smtClean="0">
                <a:latin typeface="Times New Roman" pitchFamily="18" charset="0"/>
                <a:cs typeface="Times New Roman" pitchFamily="18" charset="0"/>
              </a:rPr>
              <a:t>For additional information about the National Strategy for Suicide Prevention, visit: </a:t>
            </a:r>
          </a:p>
          <a:p>
            <a:pPr marL="0" indent="3175">
              <a:buNone/>
            </a:pPr>
            <a:endParaRPr lang="en-US" sz="1200" dirty="0" smtClean="0">
              <a:latin typeface="Times New Roman" pitchFamily="18" charset="0"/>
              <a:cs typeface="Times New Roman" pitchFamily="18" charset="0"/>
            </a:endParaRPr>
          </a:p>
          <a:p>
            <a:pPr marL="800100">
              <a:spcBef>
                <a:spcPts val="0"/>
              </a:spcBef>
              <a:spcAft>
                <a:spcPts val="1200"/>
              </a:spcAft>
            </a:pPr>
            <a:r>
              <a:rPr lang="en-US" sz="2800" dirty="0" smtClean="0">
                <a:latin typeface="Times New Roman" pitchFamily="18" charset="0"/>
                <a:cs typeface="Times New Roman" pitchFamily="18" charset="0"/>
                <a:hlinkClick r:id="rId3"/>
              </a:rPr>
              <a:t>http://www.surgeongeneral.gov/library/reports/national-strategy-suicide-prevention/index.html</a:t>
            </a:r>
            <a:r>
              <a:rPr lang="en-US" sz="2800" dirty="0" smtClean="0">
                <a:latin typeface="Times New Roman" pitchFamily="18" charset="0"/>
                <a:cs typeface="Times New Roman" pitchFamily="18" charset="0"/>
              </a:rPr>
              <a:t>   </a:t>
            </a:r>
          </a:p>
          <a:p>
            <a:pPr marL="800100">
              <a:spcBef>
                <a:spcPts val="0"/>
              </a:spcBef>
              <a:spcAft>
                <a:spcPts val="1200"/>
              </a:spcAft>
            </a:pPr>
            <a:r>
              <a:rPr lang="en-US" sz="2800" dirty="0" smtClean="0">
                <a:latin typeface="Times New Roman" pitchFamily="18" charset="0"/>
                <a:cs typeface="Times New Roman" pitchFamily="18" charset="0"/>
                <a:hlinkClick r:id="rId4"/>
              </a:rPr>
              <a:t>http://www.samhsa.gov/nssp</a:t>
            </a:r>
            <a:r>
              <a:rPr lang="en-US" sz="2800" dirty="0" smtClean="0">
                <a:latin typeface="Times New Roman" pitchFamily="18" charset="0"/>
                <a:cs typeface="Times New Roman" pitchFamily="18" charset="0"/>
              </a:rPr>
              <a:t>  </a:t>
            </a:r>
          </a:p>
          <a:p>
            <a:pPr marL="800100">
              <a:spcBef>
                <a:spcPts val="0"/>
              </a:spcBef>
              <a:spcAft>
                <a:spcPts val="1200"/>
              </a:spcAft>
            </a:pPr>
            <a:r>
              <a:rPr lang="en-US" sz="2800" dirty="0" smtClean="0">
                <a:latin typeface="Times New Roman" pitchFamily="18" charset="0"/>
                <a:cs typeface="Times New Roman" pitchFamily="18" charset="0"/>
                <a:hlinkClick r:id="rId5"/>
              </a:rPr>
              <a:t>http://www.actionallianceforsuicideprevention.org/NSSP</a:t>
            </a:r>
            <a:r>
              <a:rPr lang="en-US" sz="2800" dirty="0" smtClean="0">
                <a:latin typeface="Times New Roman" pitchFamily="18" charset="0"/>
                <a:cs typeface="Times New Roman" pitchFamily="18" charset="0"/>
              </a:rPr>
              <a:t> </a:t>
            </a:r>
          </a:p>
          <a:p>
            <a:pPr>
              <a:buNone/>
            </a:pPr>
            <a:endParaRPr lang="en-US" sz="28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0" y="0"/>
            <a:ext cx="9144000" cy="1295400"/>
          </a:xfrm>
        </p:spPr>
        <p:txBody>
          <a:bodyPr/>
          <a:lstStyle/>
          <a:p>
            <a:pPr eaLnBrk="1" hangingPunct="1"/>
            <a:r>
              <a:rPr lang="en-US" sz="4000" b="1" i="1" dirty="0" smtClean="0">
                <a:effectLst>
                  <a:outerShdw blurRad="38100" dist="38100" dir="2700000" algn="tl">
                    <a:srgbClr val="000000">
                      <a:alpha val="43137"/>
                    </a:srgbClr>
                  </a:outerShdw>
                </a:effectLst>
                <a:latin typeface="Baskerville Old Face" pitchFamily="18" charset="0"/>
              </a:rPr>
              <a:t>Resources</a:t>
            </a:r>
            <a:endParaRPr lang="en-US" sz="4000" b="1" i="1" dirty="0" smtClean="0">
              <a:effectLst>
                <a:outerShdw blurRad="38100" dist="38100" dir="2700000" algn="tl">
                  <a:srgbClr val="000000">
                    <a:alpha val="43137"/>
                  </a:srgbClr>
                </a:outerShdw>
              </a:effectLst>
              <a:latin typeface="Baskerville Old Face" pitchFamily="18" charset="0"/>
              <a:ea typeface="ＭＳ Ｐゴシック" charset="-128"/>
            </a:endParaRPr>
          </a:p>
        </p:txBody>
      </p:sp>
      <p:sp>
        <p:nvSpPr>
          <p:cNvPr id="4" name="Text Placeholder 3"/>
          <p:cNvSpPr>
            <a:spLocks noGrp="1"/>
          </p:cNvSpPr>
          <p:nvPr>
            <p:ph type="body" idx="1"/>
          </p:nvPr>
        </p:nvSpPr>
        <p:spPr>
          <a:xfrm>
            <a:off x="1295400" y="1447800"/>
            <a:ext cx="4040188" cy="639762"/>
          </a:xfrm>
        </p:spPr>
        <p:txBody>
          <a:bodyPr/>
          <a:lstStyle/>
          <a:p>
            <a:r>
              <a:rPr lang="en-US" dirty="0" smtClean="0">
                <a:latin typeface="Calibri" pitchFamily="34" charset="0"/>
                <a:cs typeface="Helvetica" pitchFamily="34" charset="0"/>
              </a:rPr>
              <a:t>http://www.healthcare.gov</a:t>
            </a:r>
            <a:endParaRPr lang="en-US" dirty="0"/>
          </a:p>
        </p:txBody>
      </p:sp>
      <p:sp>
        <p:nvSpPr>
          <p:cNvPr id="6" name="Text Placeholder 5"/>
          <p:cNvSpPr>
            <a:spLocks noGrp="1"/>
          </p:cNvSpPr>
          <p:nvPr>
            <p:ph type="body" sz="quarter" idx="3"/>
          </p:nvPr>
        </p:nvSpPr>
        <p:spPr>
          <a:xfrm>
            <a:off x="5791200" y="1524000"/>
            <a:ext cx="2438400" cy="639762"/>
          </a:xfrm>
        </p:spPr>
        <p:txBody>
          <a:bodyPr>
            <a:normAutofit fontScale="25000" lnSpcReduction="20000"/>
          </a:bodyPr>
          <a:lstStyle/>
          <a:p>
            <a:pPr>
              <a:lnSpc>
                <a:spcPct val="120000"/>
              </a:lnSpc>
              <a:spcBef>
                <a:spcPts val="0"/>
              </a:spcBef>
            </a:pPr>
            <a:endParaRPr lang="en-US" dirty="0" smtClean="0">
              <a:latin typeface="Calibri" pitchFamily="34" charset="0"/>
              <a:cs typeface="Helvetica" pitchFamily="34" charset="0"/>
            </a:endParaRPr>
          </a:p>
          <a:p>
            <a:pPr>
              <a:lnSpc>
                <a:spcPct val="120000"/>
              </a:lnSpc>
              <a:spcBef>
                <a:spcPts val="0"/>
              </a:spcBef>
            </a:pPr>
            <a:r>
              <a:rPr lang="en-US" sz="9600" dirty="0" smtClean="0">
                <a:latin typeface="Calibri" pitchFamily="34" charset="0"/>
                <a:cs typeface="Helvetica" pitchFamily="34" charset="0"/>
              </a:rPr>
              <a:t>Social Networks</a:t>
            </a:r>
          </a:p>
          <a:p>
            <a:endParaRPr lang="en-US" dirty="0"/>
          </a:p>
        </p:txBody>
      </p:sp>
      <p:pic>
        <p:nvPicPr>
          <p:cNvPr id="8" name="Picture 2" descr="site.png"/>
          <p:cNvPicPr>
            <a:picLocks noGrp="1" noChangeAspect="1"/>
          </p:cNvPicPr>
          <p:nvPr>
            <p:ph sz="half" idx="2"/>
          </p:nvPr>
        </p:nvPicPr>
        <p:blipFill>
          <a:blip r:embed="rId3" cstate="print"/>
          <a:srcRect/>
          <a:stretch>
            <a:fillRect/>
          </a:stretch>
        </p:blipFill>
        <p:spPr bwMode="auto">
          <a:xfrm>
            <a:off x="990600" y="2133600"/>
            <a:ext cx="4040188" cy="2485670"/>
          </a:xfrm>
          <a:prstGeom prst="rect">
            <a:avLst/>
          </a:prstGeom>
          <a:noFill/>
          <a:ln w="28575">
            <a:solidFill>
              <a:srgbClr val="1C75BC"/>
            </a:solidFill>
            <a:miter lim="800000"/>
            <a:headEnd/>
            <a:tailEnd/>
          </a:ln>
        </p:spPr>
      </p:pic>
      <p:pic>
        <p:nvPicPr>
          <p:cNvPr id="9" name="Picture 10" descr="social.png"/>
          <p:cNvPicPr>
            <a:picLocks noGrp="1" noChangeAspect="1"/>
          </p:cNvPicPr>
          <p:nvPr>
            <p:ph sz="quarter" idx="4"/>
          </p:nvPr>
        </p:nvPicPr>
        <p:blipFill>
          <a:blip r:embed="rId4" cstate="print"/>
          <a:srcRect/>
          <a:stretch>
            <a:fillRect/>
          </a:stretch>
        </p:blipFill>
        <p:spPr bwMode="auto">
          <a:xfrm>
            <a:off x="5867400" y="2133600"/>
            <a:ext cx="2142036" cy="2355056"/>
          </a:xfrm>
          <a:prstGeom prst="rect">
            <a:avLst/>
          </a:prstGeom>
          <a:noFill/>
          <a:ln w="28575">
            <a:solidFill>
              <a:srgbClr val="1C75BC"/>
            </a:solidFill>
            <a:miter lim="800000"/>
            <a:headEnd/>
            <a:tailEnd/>
          </a:ln>
        </p:spPr>
      </p:pic>
      <p:sp>
        <p:nvSpPr>
          <p:cNvPr id="11" name="Text Placeholder 3"/>
          <p:cNvSpPr txBox="1">
            <a:spLocks/>
          </p:cNvSpPr>
          <p:nvPr/>
        </p:nvSpPr>
        <p:spPr bwMode="auto">
          <a:xfrm>
            <a:off x="0" y="4495800"/>
            <a:ext cx="9144000"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srgbClr val="000099"/>
                </a:solidFill>
                <a:effectLst/>
                <a:uLnTx/>
                <a:uFillTx/>
                <a:latin typeface="Calibri" pitchFamily="34" charset="0"/>
                <a:ea typeface="+mn-ea"/>
                <a:cs typeface="Helvetica" pitchFamily="34" charset="0"/>
              </a:rPr>
              <a:t>http://www.mentalhealth.gov </a:t>
            </a:r>
            <a:endParaRPr kumimoji="0" lang="en-US" sz="2400" b="1" i="0" u="none" strike="noStrike" kern="1200" cap="none" spc="0" normalizeH="0" baseline="0" noProof="0" dirty="0">
              <a:ln>
                <a:noFill/>
              </a:ln>
              <a:solidFill>
                <a:srgbClr val="000099"/>
              </a:solidFill>
              <a:effectLst/>
              <a:uLnTx/>
              <a:uFillTx/>
              <a:latin typeface="+mn-lt"/>
              <a:ea typeface="+mn-ea"/>
              <a:cs typeface="+mn-cs"/>
            </a:endParaRPr>
          </a:p>
        </p:txBody>
      </p:sp>
      <p:sp>
        <p:nvSpPr>
          <p:cNvPr id="12" name="Text Placeholder 3"/>
          <p:cNvSpPr txBox="1">
            <a:spLocks/>
          </p:cNvSpPr>
          <p:nvPr/>
        </p:nvSpPr>
        <p:spPr bwMode="auto">
          <a:xfrm>
            <a:off x="0" y="5257800"/>
            <a:ext cx="9144000" cy="1905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000099"/>
              </a:solidFill>
              <a:effectLst/>
              <a:uLnTx/>
              <a:uFillTx/>
              <a:latin typeface="+mn-lt"/>
              <a:ea typeface="+mn-ea"/>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lang="en-US" sz="2400" b="1" dirty="0" smtClean="0">
              <a:solidFill>
                <a:srgbClr val="000099"/>
              </a:solidFill>
              <a:latin typeface="+mn-lt"/>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000099"/>
              </a:solidFill>
              <a:effectLst/>
              <a:uLnTx/>
              <a:uFillTx/>
              <a:latin typeface="+mn-lt"/>
              <a:ea typeface="+mn-ea"/>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lang="en-US" sz="2400" b="1" dirty="0" smtClean="0">
              <a:solidFill>
                <a:srgbClr val="000099"/>
              </a:solidFill>
              <a:latin typeface="+mn-lt"/>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000099"/>
              </a:solidFill>
              <a:effectLst/>
              <a:uLnTx/>
              <a:uFillTx/>
              <a:latin typeface="+mn-lt"/>
              <a:ea typeface="+mn-ea"/>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lang="en-US" sz="2400" b="1" dirty="0" smtClean="0">
              <a:solidFill>
                <a:srgbClr val="000099"/>
              </a:solidFill>
              <a:latin typeface="+mn-lt"/>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000099"/>
              </a:solidFill>
              <a:effectLst/>
              <a:uLnTx/>
              <a:uFillTx/>
              <a:latin typeface="+mn-lt"/>
              <a:ea typeface="+mn-ea"/>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lang="en-US" sz="2400" b="1" dirty="0" smtClean="0">
              <a:solidFill>
                <a:srgbClr val="000099"/>
              </a:solidFill>
              <a:latin typeface="+mn-lt"/>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000099"/>
              </a:solidFill>
              <a:effectLst/>
              <a:uLnTx/>
              <a:uFillTx/>
              <a:latin typeface="+mn-lt"/>
              <a:ea typeface="+mn-ea"/>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lang="en-US" sz="2400" b="1" dirty="0" smtClean="0">
              <a:solidFill>
                <a:srgbClr val="000099"/>
              </a:solidFill>
              <a:latin typeface="+mn-lt"/>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000099"/>
              </a:solidFill>
              <a:effectLst/>
              <a:uLnTx/>
              <a:uFillTx/>
              <a:latin typeface="+mn-lt"/>
              <a:ea typeface="+mn-ea"/>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400" b="1" i="0" u="none" strike="noStrike" kern="1200" cap="none" spc="0" normalizeH="0" baseline="0" noProof="0" dirty="0" smtClean="0">
                <a:ln>
                  <a:noFill/>
                </a:ln>
                <a:solidFill>
                  <a:srgbClr val="000099"/>
                </a:solidFill>
                <a:effectLst/>
                <a:uLnTx/>
                <a:uFillTx/>
                <a:latin typeface="+mn-lt"/>
                <a:ea typeface="+mn-ea"/>
                <a:cs typeface="+mn-cs"/>
              </a:rPr>
              <a:t>Suicide</a:t>
            </a:r>
            <a:r>
              <a:rPr kumimoji="0" lang="en-US" sz="2400" b="1" i="0" u="none" strike="noStrike" kern="1200" cap="none" spc="0" normalizeH="0" noProof="0" dirty="0" smtClean="0">
                <a:ln>
                  <a:noFill/>
                </a:ln>
                <a:solidFill>
                  <a:srgbClr val="000099"/>
                </a:solidFill>
                <a:effectLst/>
                <a:uLnTx/>
                <a:uFillTx/>
                <a:latin typeface="+mn-lt"/>
                <a:ea typeface="+mn-ea"/>
                <a:cs typeface="+mn-cs"/>
              </a:rPr>
              <a:t> Prevention Lifeline</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400" b="1" i="0" u="none" strike="noStrike" kern="1200" cap="none" spc="0" normalizeH="0" noProof="0" dirty="0" smtClean="0">
                <a:ln>
                  <a:noFill/>
                </a:ln>
                <a:solidFill>
                  <a:srgbClr val="000099"/>
                </a:solidFill>
                <a:effectLst/>
                <a:uLnTx/>
                <a:uFillTx/>
                <a:latin typeface="+mn-lt"/>
                <a:ea typeface="+mn-ea"/>
                <a:cs typeface="+mn-cs"/>
              </a:rPr>
              <a:t> 1-800-273-TALK (8255)</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lang="en-US" sz="800" b="1" dirty="0" smtClean="0">
              <a:solidFill>
                <a:srgbClr val="000099"/>
              </a:solidFill>
              <a:latin typeface="+mn-lt"/>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lang="en-US" sz="2400" b="1" dirty="0" smtClean="0">
                <a:solidFill>
                  <a:srgbClr val="000099"/>
                </a:solidFill>
                <a:latin typeface="+mn-lt"/>
                <a:cs typeface="+mn-cs"/>
              </a:rPr>
              <a:t>http://www.samhsa.gov</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noProof="0" dirty="0" smtClean="0">
              <a:ln>
                <a:noFill/>
              </a:ln>
              <a:solidFill>
                <a:srgbClr val="000099"/>
              </a:solidFill>
              <a:effectLst/>
              <a:uLnTx/>
              <a:uFillTx/>
              <a:latin typeface="+mn-lt"/>
              <a:ea typeface="+mn-ea"/>
              <a:cs typeface="+mn-cs"/>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a:ln>
                <a:noFill/>
              </a:ln>
              <a:solidFill>
                <a:srgbClr val="000099"/>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sz="4000" b="1" i="1" dirty="0" smtClean="0">
                <a:effectLst>
                  <a:outerShdw blurRad="38100" dist="38100" dir="2700000" algn="tl">
                    <a:srgbClr val="000000">
                      <a:alpha val="43137"/>
                    </a:srgbClr>
                  </a:outerShdw>
                </a:effectLst>
                <a:latin typeface="Baskerville Old Face" pitchFamily="18" charset="0"/>
              </a:rPr>
              <a:t>Thank You</a:t>
            </a:r>
            <a:endParaRPr lang="en-US" sz="4000" b="1" i="1" dirty="0">
              <a:effectLst>
                <a:outerShdw blurRad="38100" dist="38100" dir="2700000" algn="tl">
                  <a:srgbClr val="000000">
                    <a:alpha val="43137"/>
                  </a:srgbClr>
                </a:outerShdw>
              </a:effectLst>
              <a:latin typeface="Baskerville Old Face" pitchFamily="18" charset="0"/>
            </a:endParaRPr>
          </a:p>
        </p:txBody>
      </p:sp>
      <p:sp>
        <p:nvSpPr>
          <p:cNvPr id="3" name="Content Placeholder 2"/>
          <p:cNvSpPr>
            <a:spLocks noGrp="1"/>
          </p:cNvSpPr>
          <p:nvPr>
            <p:ph idx="1"/>
          </p:nvPr>
        </p:nvSpPr>
        <p:spPr>
          <a:xfrm>
            <a:off x="0" y="1600200"/>
            <a:ext cx="9144000" cy="5029200"/>
          </a:xfrm>
        </p:spPr>
        <p:txBody>
          <a:bodyPr/>
          <a:lstStyle/>
          <a:p>
            <a:pPr algn="ctr">
              <a:buNone/>
            </a:pPr>
            <a:endParaRPr lang="en-US" sz="2600" dirty="0" smtClean="0">
              <a:latin typeface="Bodoni MT" pitchFamily="18" charset="0"/>
            </a:endParaRPr>
          </a:p>
          <a:p>
            <a:pPr algn="ctr">
              <a:spcBef>
                <a:spcPts val="0"/>
              </a:spcBef>
              <a:buNone/>
            </a:pPr>
            <a:r>
              <a:rPr lang="en-US" sz="2400" b="1" dirty="0" smtClean="0">
                <a:latin typeface="Times New Roman" pitchFamily="18" charset="0"/>
                <a:cs typeface="Times New Roman" pitchFamily="18" charset="0"/>
              </a:rPr>
              <a:t>Dennis O. Romero, MA</a:t>
            </a:r>
          </a:p>
          <a:p>
            <a:pPr algn="ctr">
              <a:spcBef>
                <a:spcPts val="0"/>
              </a:spcBef>
              <a:buNone/>
            </a:pPr>
            <a:r>
              <a:rPr lang="en-US" sz="2400" b="1" dirty="0" smtClean="0">
                <a:latin typeface="Times New Roman" pitchFamily="18" charset="0"/>
                <a:cs typeface="Times New Roman" pitchFamily="18" charset="0"/>
              </a:rPr>
              <a:t>Regional Administrator</a:t>
            </a:r>
          </a:p>
          <a:p>
            <a:pPr algn="ctr">
              <a:spcBef>
                <a:spcPts val="0"/>
              </a:spcBef>
              <a:buNone/>
            </a:pPr>
            <a:r>
              <a:rPr lang="en-US" sz="1800" b="1" dirty="0" smtClean="0">
                <a:latin typeface="Times New Roman" pitchFamily="18" charset="0"/>
                <a:cs typeface="Times New Roman" pitchFamily="18" charset="0"/>
              </a:rPr>
              <a:t>Region II (NJ, NY, PR, VI))</a:t>
            </a:r>
          </a:p>
          <a:p>
            <a:pPr algn="ctr">
              <a:spcBef>
                <a:spcPts val="0"/>
              </a:spcBef>
              <a:buNone/>
            </a:pPr>
            <a:r>
              <a:rPr lang="en-US" sz="1800" b="1" dirty="0" smtClean="0">
                <a:latin typeface="Times New Roman" pitchFamily="18" charset="0"/>
                <a:cs typeface="Times New Roman" pitchFamily="18" charset="0"/>
              </a:rPr>
              <a:t>Substance Abuse and Mental Health Services Administration (SAMHSA)</a:t>
            </a:r>
          </a:p>
          <a:p>
            <a:pPr algn="ctr">
              <a:spcBef>
                <a:spcPts val="0"/>
              </a:spcBef>
              <a:buNone/>
            </a:pPr>
            <a:r>
              <a:rPr lang="en-US" sz="1800" b="1" dirty="0" smtClean="0">
                <a:latin typeface="Times New Roman" pitchFamily="18" charset="0"/>
                <a:cs typeface="Times New Roman" pitchFamily="18" charset="0"/>
              </a:rPr>
              <a:t>U.S. Department of Health and Human Services (HHS) </a:t>
            </a:r>
          </a:p>
          <a:p>
            <a:pPr algn="ctr">
              <a:spcBef>
                <a:spcPts val="0"/>
              </a:spcBef>
              <a:buNone/>
            </a:pPr>
            <a:r>
              <a:rPr lang="en-US" sz="1800" b="1" dirty="0" smtClean="0">
                <a:latin typeface="Times New Roman" pitchFamily="18" charset="0"/>
                <a:cs typeface="Times New Roman" pitchFamily="18" charset="0"/>
              </a:rPr>
              <a:t>26 Federal Plaza, Suite 3337</a:t>
            </a:r>
          </a:p>
          <a:p>
            <a:pPr algn="ctr">
              <a:spcBef>
                <a:spcPts val="0"/>
              </a:spcBef>
              <a:buNone/>
            </a:pPr>
            <a:r>
              <a:rPr lang="en-US" sz="1800" b="1" dirty="0" smtClean="0">
                <a:latin typeface="Times New Roman" pitchFamily="18" charset="0"/>
                <a:cs typeface="Times New Roman" pitchFamily="18" charset="0"/>
              </a:rPr>
              <a:t>New York, New York 10278 </a:t>
            </a:r>
          </a:p>
          <a:p>
            <a:pPr algn="ctr">
              <a:spcBef>
                <a:spcPts val="0"/>
              </a:spcBef>
              <a:buNone/>
            </a:pPr>
            <a:endParaRPr lang="en-US" sz="1200" b="1" dirty="0" smtClean="0">
              <a:latin typeface="Times New Roman" pitchFamily="18" charset="0"/>
              <a:cs typeface="Times New Roman" pitchFamily="18" charset="0"/>
            </a:endParaRPr>
          </a:p>
          <a:p>
            <a:pPr algn="ctr">
              <a:spcBef>
                <a:spcPts val="0"/>
              </a:spcBef>
              <a:buNone/>
            </a:pPr>
            <a:r>
              <a:rPr lang="en-US" sz="1800" b="1" dirty="0" smtClean="0">
                <a:latin typeface="Times New Roman" pitchFamily="18" charset="0"/>
                <a:cs typeface="Times New Roman" pitchFamily="18" charset="0"/>
              </a:rPr>
              <a:t>Phone: 212-264-8097  ♦  Fax: 212-264-2673 </a:t>
            </a:r>
          </a:p>
          <a:p>
            <a:pPr algn="ctr">
              <a:spcBef>
                <a:spcPts val="0"/>
              </a:spcBef>
              <a:buNone/>
            </a:pPr>
            <a:endParaRPr lang="en-US" sz="1200" b="1" dirty="0" smtClean="0">
              <a:latin typeface="Times New Roman" pitchFamily="18" charset="0"/>
              <a:cs typeface="Times New Roman" pitchFamily="18" charset="0"/>
            </a:endParaRPr>
          </a:p>
          <a:p>
            <a:pPr algn="ctr">
              <a:spcBef>
                <a:spcPts val="0"/>
              </a:spcBef>
              <a:buNone/>
            </a:pPr>
            <a:r>
              <a:rPr lang="en-US" sz="1800" b="1" dirty="0" smtClean="0">
                <a:latin typeface="Times New Roman" pitchFamily="18" charset="0"/>
                <a:cs typeface="Times New Roman" pitchFamily="18" charset="0"/>
              </a:rPr>
              <a:t>E-mail: </a:t>
            </a:r>
            <a:r>
              <a:rPr lang="en-US" sz="1800" b="1" u="sng" dirty="0" smtClean="0">
                <a:latin typeface="Times New Roman" pitchFamily="18" charset="0"/>
                <a:cs typeface="Times New Roman" pitchFamily="18" charset="0"/>
                <a:hlinkClick r:id="rId3"/>
              </a:rPr>
              <a:t>dennis.romero@samhsa.hhs.gov</a:t>
            </a:r>
            <a:r>
              <a:rPr lang="en-US" sz="1800" b="1" dirty="0" smtClean="0">
                <a:latin typeface="Times New Roman" pitchFamily="18" charset="0"/>
                <a:cs typeface="Times New Roman" pitchFamily="18" charset="0"/>
              </a:rPr>
              <a:t>  </a:t>
            </a:r>
          </a:p>
          <a:p>
            <a:pPr algn="ctr">
              <a:spcBef>
                <a:spcPts val="0"/>
              </a:spcBef>
              <a:buNone/>
            </a:pPr>
            <a:r>
              <a:rPr lang="en-US" sz="1800" b="1" dirty="0" smtClean="0">
                <a:latin typeface="Times New Roman" pitchFamily="18" charset="0"/>
                <a:cs typeface="Times New Roman" pitchFamily="18" charset="0"/>
              </a:rPr>
              <a:t>Website: </a:t>
            </a:r>
            <a:r>
              <a:rPr lang="en-US" sz="1800" b="1" u="sng" dirty="0" smtClean="0">
                <a:latin typeface="Times New Roman" pitchFamily="18" charset="0"/>
                <a:cs typeface="Times New Roman" pitchFamily="18" charset="0"/>
                <a:hlinkClick r:id="rId4"/>
              </a:rPr>
              <a:t>www.samhsa.gov</a:t>
            </a:r>
            <a:r>
              <a:rPr lang="en-US" sz="1800" b="1" dirty="0" smtClean="0">
                <a:latin typeface="Times New Roman" pitchFamily="18" charset="0"/>
                <a:cs typeface="Times New Roman" pitchFamily="18" charset="0"/>
              </a:rPr>
              <a:t> / 1-877-726-4727</a:t>
            </a:r>
          </a:p>
          <a:p>
            <a:pPr algn="ctr">
              <a:spcBef>
                <a:spcPts val="0"/>
              </a:spcBef>
              <a:buNone/>
            </a:pPr>
            <a:endParaRPr lang="en-US" sz="1200" dirty="0" smtClean="0">
              <a:latin typeface="Book Antiqua" pitchFamily="18" charset="0"/>
            </a:endParaRPr>
          </a:p>
          <a:p>
            <a:pPr algn="ctr">
              <a:spcBef>
                <a:spcPts val="0"/>
              </a:spcBef>
              <a:buNone/>
            </a:pPr>
            <a:r>
              <a:rPr lang="en-US" sz="2000" b="1" dirty="0" smtClean="0">
                <a:solidFill>
                  <a:srgbClr val="C00000"/>
                </a:solidFill>
                <a:latin typeface="Baskerville Old Face" pitchFamily="18" charset="0"/>
              </a:rPr>
              <a:t>Behavioral Health is Essential To Health  •  Prevention Works  </a:t>
            </a:r>
            <a:endParaRPr lang="en-US" sz="800" b="1" dirty="0" smtClean="0">
              <a:solidFill>
                <a:srgbClr val="C00000"/>
              </a:solidFill>
              <a:latin typeface="Baskerville Old Face" pitchFamily="18" charset="0"/>
            </a:endParaRPr>
          </a:p>
          <a:p>
            <a:pPr algn="ctr">
              <a:spcBef>
                <a:spcPts val="0"/>
              </a:spcBef>
              <a:buNone/>
            </a:pPr>
            <a:r>
              <a:rPr lang="en-US" sz="2000" b="1" dirty="0" smtClean="0">
                <a:solidFill>
                  <a:srgbClr val="C00000"/>
                </a:solidFill>
                <a:latin typeface="Baskerville Old Face" pitchFamily="18" charset="0"/>
              </a:rPr>
              <a:t>Treatment is Effective  •  People Recover</a:t>
            </a:r>
            <a:endParaRPr lang="en-US" sz="2000" b="1" dirty="0">
              <a:solidFill>
                <a:srgbClr val="C00000"/>
              </a:solidFill>
              <a:latin typeface="Baskerville Old Face"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ctrTitle"/>
          </p:nvPr>
        </p:nvSpPr>
        <p:spPr>
          <a:xfrm>
            <a:off x="1828800" y="2667000"/>
            <a:ext cx="6781800" cy="1752600"/>
          </a:xfrm>
        </p:spPr>
        <p:txBody>
          <a:bodyPr/>
          <a:lstStyle/>
          <a:p>
            <a:pPr eaLnBrk="1" hangingPunct="1"/>
            <a:r>
              <a:rPr lang="en-US" sz="4000" dirty="0" smtClean="0"/>
              <a:t> World Suicide Prevention Day: </a:t>
            </a:r>
            <a:r>
              <a:rPr lang="en-US" sz="3600" dirty="0" smtClean="0"/>
              <a:t>Thinking Globally, Acting Locally</a:t>
            </a:r>
            <a:br>
              <a:rPr lang="en-US" sz="3600" dirty="0" smtClean="0"/>
            </a:br>
            <a:r>
              <a:rPr lang="en-US" sz="2400" b="1" i="1" dirty="0" smtClean="0"/>
              <a:t>Overview of the National Strategy for Suicide Prevention</a:t>
            </a:r>
            <a:endParaRPr lang="en-US" sz="2400" b="1" i="1" dirty="0" smtClean="0">
              <a:solidFill>
                <a:schemeClr val="accent3">
                  <a:lumMod val="50000"/>
                </a:schemeClr>
              </a:solidFill>
            </a:endParaRPr>
          </a:p>
        </p:txBody>
      </p:sp>
      <p:sp>
        <p:nvSpPr>
          <p:cNvPr id="4" name="Subtitle 4"/>
          <p:cNvSpPr txBox="1">
            <a:spLocks/>
          </p:cNvSpPr>
          <p:nvPr/>
        </p:nvSpPr>
        <p:spPr bwMode="auto">
          <a:xfrm>
            <a:off x="1600200" y="4572000"/>
            <a:ext cx="75438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ts val="0"/>
              </a:spcBef>
              <a:spcAft>
                <a:spcPct val="0"/>
              </a:spcAft>
              <a:buClrTx/>
              <a:buSzTx/>
              <a:buFont typeface="Arial" charset="0"/>
              <a:buNone/>
              <a:tabLst/>
              <a:defRPr/>
            </a:pPr>
            <a:endParaRPr kumimoji="0" lang="en-US" sz="2100" b="1"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Subtitle 4"/>
          <p:cNvSpPr>
            <a:spLocks noGrp="1"/>
          </p:cNvSpPr>
          <p:nvPr>
            <p:ph type="subTitle" idx="1"/>
          </p:nvPr>
        </p:nvSpPr>
        <p:spPr>
          <a:xfrm>
            <a:off x="1600200" y="5486400"/>
            <a:ext cx="4572000" cy="1371600"/>
          </a:xfrm>
        </p:spPr>
        <p:txBody>
          <a:bodyPr/>
          <a:lstStyle/>
          <a:p>
            <a:pPr lvl="0">
              <a:spcBef>
                <a:spcPts val="0"/>
              </a:spcBef>
              <a:defRPr/>
            </a:pPr>
            <a:r>
              <a:rPr lang="en-US" sz="2400" b="1" dirty="0" smtClean="0">
                <a:solidFill>
                  <a:schemeClr val="tx1"/>
                </a:solidFill>
              </a:rPr>
              <a:t>Dennis O. Romero, MA</a:t>
            </a:r>
          </a:p>
          <a:p>
            <a:pPr lvl="0">
              <a:spcBef>
                <a:spcPts val="0"/>
              </a:spcBef>
              <a:defRPr/>
            </a:pPr>
            <a:r>
              <a:rPr lang="en-US" sz="2000" b="1" dirty="0" smtClean="0">
                <a:solidFill>
                  <a:schemeClr val="tx1"/>
                </a:solidFill>
              </a:rPr>
              <a:t>SAMHSA Regional Administrator </a:t>
            </a:r>
          </a:p>
          <a:p>
            <a:pPr lvl="0">
              <a:spcBef>
                <a:spcPts val="0"/>
              </a:spcBef>
              <a:defRPr/>
            </a:pPr>
            <a:r>
              <a:rPr lang="en-US" sz="2000" b="1" dirty="0" smtClean="0">
                <a:solidFill>
                  <a:schemeClr val="tx1"/>
                </a:solidFill>
              </a:rPr>
              <a:t> Region II (NJ, NY, PR &amp; USVI)</a:t>
            </a:r>
          </a:p>
        </p:txBody>
      </p:sp>
      <p:sp>
        <p:nvSpPr>
          <p:cNvPr id="5" name="Rectangle 4"/>
          <p:cNvSpPr/>
          <p:nvPr/>
        </p:nvSpPr>
        <p:spPr>
          <a:xfrm>
            <a:off x="4038600" y="4648200"/>
            <a:ext cx="5105400" cy="923330"/>
          </a:xfrm>
          <a:prstGeom prst="rect">
            <a:avLst/>
          </a:prstGeom>
        </p:spPr>
        <p:txBody>
          <a:bodyPr wrap="square">
            <a:spAutoFit/>
          </a:bodyPr>
          <a:lstStyle/>
          <a:p>
            <a:pPr algn="r"/>
            <a:r>
              <a:rPr lang="en-US" b="1" dirty="0" smtClean="0"/>
              <a:t>In-Person Seminar and Live Webcast</a:t>
            </a:r>
          </a:p>
          <a:p>
            <a:pPr algn="r"/>
            <a:r>
              <a:rPr lang="en-US" b="1" dirty="0" smtClean="0"/>
              <a:t>Wednesday, September 4, 2013</a:t>
            </a:r>
          </a:p>
          <a:p>
            <a:pPr algn="r"/>
            <a:r>
              <a:rPr lang="en-US" b="1" dirty="0" smtClean="0"/>
              <a:t>9:00 AM – 12:00 noon EST</a:t>
            </a:r>
            <a:endParaRPr lang="en-US" b="1"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1020762"/>
          </a:xfrm>
        </p:spPr>
        <p:txBody>
          <a:bodyPr/>
          <a:lstStyle/>
          <a:p>
            <a:pPr algn="l"/>
            <a:r>
              <a:rPr lang="en-US" sz="3600" b="1" i="1" dirty="0" smtClean="0">
                <a:latin typeface="Baskerville Old Face" pitchFamily="18" charset="0"/>
              </a:rPr>
              <a:t>Staggering Reality</a:t>
            </a:r>
          </a:p>
        </p:txBody>
      </p:sp>
      <p:sp>
        <p:nvSpPr>
          <p:cNvPr id="3" name="Content Placeholder 2"/>
          <p:cNvSpPr>
            <a:spLocks noGrp="1"/>
          </p:cNvSpPr>
          <p:nvPr>
            <p:ph idx="1"/>
          </p:nvPr>
        </p:nvSpPr>
        <p:spPr>
          <a:xfrm>
            <a:off x="247405" y="1363424"/>
            <a:ext cx="8649189" cy="4750825"/>
          </a:xfrm>
          <a:gradFill flip="none" rotWithShape="1">
            <a:gsLst>
              <a:gs pos="3000">
                <a:schemeClr val="bg1">
                  <a:lumMod val="75000"/>
                </a:schemeClr>
              </a:gs>
              <a:gs pos="66000">
                <a:schemeClr val="bg1">
                  <a:lumMod val="50000"/>
                  <a:shade val="67500"/>
                  <a:satMod val="115000"/>
                  <a:alpha val="90000"/>
                </a:schemeClr>
              </a:gs>
              <a:gs pos="100000">
                <a:schemeClr val="bg1">
                  <a:lumMod val="50000"/>
                  <a:shade val="100000"/>
                  <a:satMod val="115000"/>
                </a:schemeClr>
              </a:gs>
            </a:gsLst>
            <a:path path="circle">
              <a:fillToRect l="50000" t="50000" r="50000" b="50000"/>
            </a:path>
            <a:tileRect/>
          </a:gradFill>
          <a:effectLst>
            <a:glow rad="1219200">
              <a:schemeClr val="accent2">
                <a:lumMod val="75000"/>
                <a:alpha val="60000"/>
              </a:schemeClr>
            </a:glow>
            <a:softEdge rad="127000"/>
          </a:effectLst>
          <a:scene3d>
            <a:camera prst="isometricOffAxis1Right"/>
            <a:lightRig rig="threePt" dir="t"/>
          </a:scene3d>
        </p:spPr>
        <p:txBody>
          <a:bodyPr/>
          <a:lstStyle/>
          <a:p>
            <a:pPr marL="0" indent="0" algn="ctr">
              <a:spcBef>
                <a:spcPct val="0"/>
              </a:spcBef>
              <a:spcAft>
                <a:spcPts val="3247"/>
              </a:spcAft>
              <a:buClr>
                <a:srgbClr val="FFFFFF">
                  <a:lumMod val="95000"/>
                </a:srgbClr>
              </a:buClr>
              <a:buFontTx/>
              <a:buNone/>
              <a:defRPr/>
            </a:pPr>
            <a:endParaRPr lang="en-US" b="1" dirty="0" smtClean="0">
              <a:solidFill>
                <a:srgbClr val="A50021"/>
              </a:solidFill>
            </a:endParaRPr>
          </a:p>
          <a:p>
            <a:pPr marL="0" indent="0" algn="ctr">
              <a:spcBef>
                <a:spcPct val="0"/>
              </a:spcBef>
              <a:spcAft>
                <a:spcPts val="3247"/>
              </a:spcAft>
              <a:buClr>
                <a:srgbClr val="FFFFFF">
                  <a:lumMod val="95000"/>
                </a:srgbClr>
              </a:buClr>
              <a:buFontTx/>
              <a:buNone/>
              <a:defRPr/>
            </a:pPr>
            <a:endParaRPr lang="en-US" sz="3600" b="1" dirty="0">
              <a:solidFill>
                <a:srgbClr val="A50021"/>
              </a:solidFill>
            </a:endParaRPr>
          </a:p>
          <a:p>
            <a:pPr marL="0" indent="0" algn="ctr">
              <a:spcBef>
                <a:spcPct val="0"/>
              </a:spcBef>
              <a:spcAft>
                <a:spcPts val="3247"/>
              </a:spcAft>
              <a:buClr>
                <a:srgbClr val="FFFFFF">
                  <a:lumMod val="95000"/>
                </a:srgbClr>
              </a:buClr>
              <a:buFontTx/>
              <a:buNone/>
              <a:defRPr/>
            </a:pPr>
            <a:r>
              <a:rPr lang="en-US" sz="3600" b="1" dirty="0" smtClean="0">
                <a:solidFill>
                  <a:srgbClr val="A50021"/>
                </a:solidFill>
              </a:rPr>
              <a:t>~ </a:t>
            </a:r>
            <a:r>
              <a:rPr lang="en-US" sz="3600" b="1" dirty="0">
                <a:solidFill>
                  <a:srgbClr val="A50021"/>
                </a:solidFill>
              </a:rPr>
              <a:t>36,000 </a:t>
            </a:r>
            <a:r>
              <a:rPr lang="en-US" sz="3600" b="1" dirty="0" smtClean="0">
                <a:solidFill>
                  <a:srgbClr val="A50021"/>
                </a:solidFill>
              </a:rPr>
              <a:t>Americans die </a:t>
            </a:r>
            <a:r>
              <a:rPr lang="en-US" sz="3600" b="1" dirty="0">
                <a:solidFill>
                  <a:srgbClr val="A50021"/>
                </a:solidFill>
              </a:rPr>
              <a:t>by suicide each year</a:t>
            </a:r>
          </a:p>
          <a:p>
            <a:pPr>
              <a:buFont typeface="Arial" pitchFamily="34" charset="0"/>
              <a:buChar char="•"/>
              <a:defRPr/>
            </a:pPr>
            <a:endParaRPr lang="en-US" dirty="0"/>
          </a:p>
        </p:txBody>
      </p:sp>
      <p:sp>
        <p:nvSpPr>
          <p:cNvPr id="5" name="Slide Number Placeholder 8"/>
          <p:cNvSpPr txBox="1">
            <a:spLocks noGrp="1"/>
          </p:cNvSpPr>
          <p:nvPr/>
        </p:nvSpPr>
        <p:spPr>
          <a:xfrm>
            <a:off x="8188325" y="585788"/>
            <a:ext cx="914400" cy="365125"/>
          </a:xfrm>
          <a:prstGeom prst="rect">
            <a:avLst/>
          </a:prstGeom>
          <a:noFill/>
        </p:spPr>
        <p:txBody>
          <a:bodyPr lIns="91436" tIns="45718" rIns="91436" bIns="45718" anchor="ctr"/>
          <a:lstStyle/>
          <a:p>
            <a:pPr algn="r" fontAlgn="auto">
              <a:spcBef>
                <a:spcPts val="0"/>
              </a:spcBef>
              <a:spcAft>
                <a:spcPts val="0"/>
              </a:spcAft>
              <a:defRPr/>
            </a:pPr>
            <a:endParaRPr lang="en-US" sz="1200" dirty="0">
              <a:solidFill>
                <a:schemeClr val="bg2">
                  <a:lumMod val="75000"/>
                </a:schemeClr>
              </a:solidFill>
              <a:latin typeface="+mn-lt"/>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0" y="0"/>
            <a:ext cx="9144000" cy="1219200"/>
          </a:xfrm>
        </p:spPr>
        <p:txBody>
          <a:bodyPr/>
          <a:lstStyle/>
          <a:p>
            <a:pPr eaLnBrk="1" hangingPunct="1"/>
            <a:r>
              <a:rPr lang="en-US" sz="3600" b="1" dirty="0" smtClean="0">
                <a:latin typeface="Baskerville Old Face" pitchFamily="18" charset="0"/>
              </a:rPr>
              <a:t>Leading Causes of Death for Selected Age Groups  United States, 2010</a:t>
            </a:r>
          </a:p>
        </p:txBody>
      </p:sp>
      <p:sp>
        <p:nvSpPr>
          <p:cNvPr id="6" name="Content Placeholder 5"/>
          <p:cNvSpPr>
            <a:spLocks noGrp="1"/>
          </p:cNvSpPr>
          <p:nvPr>
            <p:ph idx="1"/>
          </p:nvPr>
        </p:nvSpPr>
        <p:spPr>
          <a:xfrm>
            <a:off x="457200" y="6400800"/>
            <a:ext cx="4572000" cy="228600"/>
          </a:xfrm>
        </p:spPr>
        <p:txBody>
          <a:bodyPr>
            <a:normAutofit fontScale="25000" lnSpcReduction="20000"/>
          </a:bodyPr>
          <a:lstStyle/>
          <a:p>
            <a:pPr>
              <a:buFontTx/>
              <a:buNone/>
              <a:defRPr/>
            </a:pPr>
            <a:endParaRPr lang="en-US" sz="1400" dirty="0" smtClean="0"/>
          </a:p>
          <a:p>
            <a:pPr>
              <a:buFontTx/>
              <a:buNone/>
              <a:defRPr/>
            </a:pPr>
            <a:r>
              <a:rPr lang="en-US" sz="4300" dirty="0" smtClean="0"/>
              <a:t>Source: CDC/NCHS, National Vital Statistics System</a:t>
            </a:r>
            <a:endParaRPr lang="en-US" sz="4300" dirty="0"/>
          </a:p>
        </p:txBody>
      </p:sp>
      <p:graphicFrame>
        <p:nvGraphicFramePr>
          <p:cNvPr id="7" name="Content Placeholder 4"/>
          <p:cNvGraphicFramePr>
            <a:graphicFrameLocks/>
          </p:cNvGraphicFramePr>
          <p:nvPr/>
        </p:nvGraphicFramePr>
        <p:xfrm>
          <a:off x="457200" y="1600200"/>
          <a:ext cx="8229598" cy="4572000"/>
        </p:xfrm>
        <a:graphic>
          <a:graphicData uri="http://schemas.openxmlformats.org/drawingml/2006/table">
            <a:tbl>
              <a:tblPr firstRow="1" bandRow="1">
                <a:tableStyleId>{5940675A-B579-460E-94D1-54222C63F5DA}</a:tableStyleId>
              </a:tblPr>
              <a:tblGrid>
                <a:gridCol w="822958"/>
                <a:gridCol w="1234440"/>
                <a:gridCol w="1234440"/>
                <a:gridCol w="1234440"/>
                <a:gridCol w="1234440"/>
                <a:gridCol w="1234440"/>
                <a:gridCol w="1234440"/>
              </a:tblGrid>
              <a:tr h="362351">
                <a:tc>
                  <a:txBody>
                    <a:bodyPr/>
                    <a:lstStyle/>
                    <a:p>
                      <a:pPr marL="0" marR="0" indent="0" algn="ctr">
                        <a:spcBef>
                          <a:spcPts val="0"/>
                        </a:spcBef>
                        <a:spcAft>
                          <a:spcPts val="0"/>
                        </a:spcAft>
                      </a:pPr>
                      <a:r>
                        <a:rPr lang="en-US" sz="1400" b="1" dirty="0">
                          <a:latin typeface="+mn-lt"/>
                          <a:ea typeface="Calibri"/>
                          <a:cs typeface="Times New Roman"/>
                        </a:rPr>
                        <a:t>Rank</a:t>
                      </a:r>
                      <a:endParaRPr lang="en-US" sz="1100" dirty="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400" b="1" dirty="0">
                          <a:latin typeface="+mn-lt"/>
                          <a:ea typeface="Calibri"/>
                          <a:cs typeface="Times New Roman"/>
                        </a:rPr>
                        <a:t>10-14 Years</a:t>
                      </a:r>
                      <a:endParaRPr lang="en-US" sz="1100" dirty="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400" b="1">
                          <a:latin typeface="+mn-lt"/>
                          <a:ea typeface="Calibri"/>
                          <a:cs typeface="Times New Roman"/>
                        </a:rPr>
                        <a:t>15-19 Years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400" b="1">
                          <a:latin typeface="+mn-lt"/>
                          <a:ea typeface="Calibri"/>
                          <a:cs typeface="Times New Roman"/>
                        </a:rPr>
                        <a:t>20-29 Years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400" b="1">
                          <a:latin typeface="+mn-lt"/>
                          <a:ea typeface="Calibri"/>
                          <a:cs typeface="Times New Roman"/>
                        </a:rPr>
                        <a:t>30-39 Years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400" b="1">
                          <a:latin typeface="+mn-lt"/>
                          <a:ea typeface="Calibri"/>
                          <a:cs typeface="Times New Roman"/>
                        </a:rPr>
                        <a:t>40-49 Years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400" b="1">
                          <a:latin typeface="+mn-lt"/>
                          <a:ea typeface="Calibri"/>
                          <a:cs typeface="Times New Roman"/>
                        </a:rPr>
                        <a:t>50-59 Years</a:t>
                      </a:r>
                      <a:endParaRPr lang="en-US" sz="1100">
                        <a:latin typeface="+mn-lt"/>
                        <a:ea typeface="Calibri"/>
                        <a:cs typeface="Times New Roman"/>
                      </a:endParaRPr>
                    </a:p>
                  </a:txBody>
                  <a:tcPr marL="68580" marR="68580" marT="0" marB="0" anchor="ctr"/>
                </a:tc>
              </a:tr>
              <a:tr h="404979">
                <a:tc>
                  <a:txBody>
                    <a:bodyPr/>
                    <a:lstStyle/>
                    <a:p>
                      <a:pPr marL="0" marR="0" indent="0" algn="ctr">
                        <a:spcBef>
                          <a:spcPts val="0"/>
                        </a:spcBef>
                        <a:spcAft>
                          <a:spcPts val="0"/>
                        </a:spcAft>
                      </a:pPr>
                      <a:r>
                        <a:rPr lang="en-US" sz="1400" b="1">
                          <a:latin typeface="+mn-lt"/>
                          <a:ea typeface="Calibri"/>
                          <a:cs typeface="Times New Roman"/>
                        </a:rPr>
                        <a:t>1</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Accidents</a:t>
                      </a:r>
                      <a:endParaRPr lang="en-US" sz="1100" dirty="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Accidents</a:t>
                      </a:r>
                      <a:endParaRPr lang="en-US" sz="1100" dirty="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Accidents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Accidents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Malignant Neoplasms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Malignant Neoplasms</a:t>
                      </a:r>
                      <a:endParaRPr lang="en-US" sz="1100">
                        <a:latin typeface="+mn-lt"/>
                        <a:ea typeface="Calibri"/>
                        <a:cs typeface="Times New Roman"/>
                      </a:endParaRPr>
                    </a:p>
                  </a:txBody>
                  <a:tcPr marL="68580" marR="68580" marT="0" marB="0" anchor="ctr"/>
                </a:tc>
              </a:tr>
              <a:tr h="404979">
                <a:tc>
                  <a:txBody>
                    <a:bodyPr/>
                    <a:lstStyle/>
                    <a:p>
                      <a:pPr marL="0" marR="0" indent="0" algn="ctr">
                        <a:spcBef>
                          <a:spcPts val="0"/>
                        </a:spcBef>
                        <a:spcAft>
                          <a:spcPts val="0"/>
                        </a:spcAft>
                      </a:pPr>
                      <a:r>
                        <a:rPr lang="en-US" sz="1400" b="1">
                          <a:latin typeface="+mn-lt"/>
                          <a:ea typeface="Calibri"/>
                          <a:cs typeface="Times New Roman"/>
                        </a:rPr>
                        <a:t>2</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Malignant Neoplasms</a:t>
                      </a:r>
                      <a:endParaRPr lang="en-US" sz="1100" dirty="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Homicide</a:t>
                      </a:r>
                      <a:endParaRPr lang="en-US" sz="1100" dirty="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Suicide</a:t>
                      </a:r>
                      <a:endParaRPr lang="en-US" sz="1100" dirty="0">
                        <a:latin typeface="+mn-lt"/>
                        <a:ea typeface="Calibri"/>
                        <a:cs typeface="Times New Roman"/>
                      </a:endParaRPr>
                    </a:p>
                  </a:txBody>
                  <a:tcPr marL="68580" marR="68580" marT="0" marB="0" anchor="ctr">
                    <a:solidFill>
                      <a:srgbClr val="92D050"/>
                    </a:solidFill>
                  </a:tcPr>
                </a:tc>
                <a:tc>
                  <a:txBody>
                    <a:bodyPr/>
                    <a:lstStyle/>
                    <a:p>
                      <a:pPr marL="0" marR="0" indent="0" algn="ctr">
                        <a:spcBef>
                          <a:spcPts val="0"/>
                        </a:spcBef>
                        <a:spcAft>
                          <a:spcPts val="0"/>
                        </a:spcAft>
                      </a:pPr>
                      <a:r>
                        <a:rPr lang="en-US" sz="1200" dirty="0">
                          <a:latin typeface="+mn-lt"/>
                          <a:ea typeface="Calibri"/>
                          <a:cs typeface="Times New Roman"/>
                        </a:rPr>
                        <a:t>Suicide</a:t>
                      </a:r>
                      <a:endParaRPr lang="en-US" sz="1100" dirty="0">
                        <a:latin typeface="+mn-lt"/>
                        <a:ea typeface="Calibri"/>
                        <a:cs typeface="Times New Roman"/>
                      </a:endParaRPr>
                    </a:p>
                  </a:txBody>
                  <a:tcPr marL="68580" marR="68580" marT="0" marB="0" anchor="ctr">
                    <a:solidFill>
                      <a:srgbClr val="92D050"/>
                    </a:solidFill>
                  </a:tcPr>
                </a:tc>
                <a:tc>
                  <a:txBody>
                    <a:bodyPr/>
                    <a:lstStyle/>
                    <a:p>
                      <a:pPr marL="0" marR="0" indent="0" algn="ctr">
                        <a:spcBef>
                          <a:spcPts val="0"/>
                        </a:spcBef>
                        <a:spcAft>
                          <a:spcPts val="0"/>
                        </a:spcAft>
                      </a:pPr>
                      <a:r>
                        <a:rPr lang="en-US" sz="1200">
                          <a:latin typeface="+mn-lt"/>
                          <a:ea typeface="Calibri"/>
                          <a:cs typeface="Times New Roman"/>
                        </a:rPr>
                        <a:t>Heart Disease</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Heart Disease</a:t>
                      </a:r>
                      <a:endParaRPr lang="en-US" sz="1100">
                        <a:latin typeface="+mn-lt"/>
                        <a:ea typeface="Calibri"/>
                        <a:cs typeface="Times New Roman"/>
                      </a:endParaRPr>
                    </a:p>
                  </a:txBody>
                  <a:tcPr marL="68580" marR="68580" marT="0" marB="0" anchor="ctr"/>
                </a:tc>
              </a:tr>
              <a:tr h="362351">
                <a:tc>
                  <a:txBody>
                    <a:bodyPr/>
                    <a:lstStyle/>
                    <a:p>
                      <a:pPr marL="0" marR="0" indent="0" algn="ctr">
                        <a:spcBef>
                          <a:spcPts val="0"/>
                        </a:spcBef>
                        <a:spcAft>
                          <a:spcPts val="0"/>
                        </a:spcAft>
                      </a:pPr>
                      <a:r>
                        <a:rPr lang="en-US" sz="1400" b="1">
                          <a:latin typeface="+mn-lt"/>
                          <a:ea typeface="Calibri"/>
                          <a:cs typeface="Times New Roman"/>
                        </a:rPr>
                        <a:t>3</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Suicide</a:t>
                      </a:r>
                      <a:endParaRPr lang="en-US" sz="1100" dirty="0">
                        <a:latin typeface="+mn-lt"/>
                        <a:ea typeface="Calibri"/>
                        <a:cs typeface="Times New Roman"/>
                      </a:endParaRPr>
                    </a:p>
                  </a:txBody>
                  <a:tcPr marL="68580" marR="68580" marT="0" marB="0" anchor="ctr">
                    <a:solidFill>
                      <a:srgbClr val="92D050"/>
                    </a:solidFill>
                  </a:tcPr>
                </a:tc>
                <a:tc>
                  <a:txBody>
                    <a:bodyPr/>
                    <a:lstStyle/>
                    <a:p>
                      <a:pPr marL="0" marR="0" indent="0" algn="ctr">
                        <a:spcBef>
                          <a:spcPts val="0"/>
                        </a:spcBef>
                        <a:spcAft>
                          <a:spcPts val="0"/>
                        </a:spcAft>
                      </a:pPr>
                      <a:r>
                        <a:rPr lang="en-US" sz="1200" dirty="0">
                          <a:latin typeface="+mn-lt"/>
                          <a:ea typeface="Calibri"/>
                          <a:cs typeface="Times New Roman"/>
                        </a:rPr>
                        <a:t>Suicide</a:t>
                      </a:r>
                      <a:endParaRPr lang="en-US" sz="1100" dirty="0">
                        <a:latin typeface="+mn-lt"/>
                        <a:ea typeface="Calibri"/>
                        <a:cs typeface="Times New Roman"/>
                      </a:endParaRPr>
                    </a:p>
                  </a:txBody>
                  <a:tcPr marL="68580" marR="68580" marT="0" marB="0" anchor="ctr">
                    <a:solidFill>
                      <a:srgbClr val="92D050"/>
                    </a:solidFill>
                  </a:tcPr>
                </a:tc>
                <a:tc>
                  <a:txBody>
                    <a:bodyPr/>
                    <a:lstStyle/>
                    <a:p>
                      <a:pPr marL="0" marR="0" indent="0" algn="ctr">
                        <a:spcBef>
                          <a:spcPts val="0"/>
                        </a:spcBef>
                        <a:spcAft>
                          <a:spcPts val="0"/>
                        </a:spcAft>
                      </a:pPr>
                      <a:r>
                        <a:rPr lang="en-US" sz="1200" dirty="0">
                          <a:latin typeface="+mn-lt"/>
                          <a:ea typeface="Calibri"/>
                          <a:cs typeface="Times New Roman"/>
                        </a:rPr>
                        <a:t>Homicide</a:t>
                      </a:r>
                      <a:endParaRPr lang="en-US" sz="1100" dirty="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Heart Disease</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Accidents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Accidents</a:t>
                      </a:r>
                      <a:endParaRPr lang="en-US" sz="1100">
                        <a:latin typeface="+mn-lt"/>
                        <a:ea typeface="Calibri"/>
                        <a:cs typeface="Times New Roman"/>
                      </a:endParaRPr>
                    </a:p>
                  </a:txBody>
                  <a:tcPr marL="68580" marR="68580" marT="0" marB="0" anchor="ctr"/>
                </a:tc>
              </a:tr>
              <a:tr h="607468">
                <a:tc>
                  <a:txBody>
                    <a:bodyPr/>
                    <a:lstStyle/>
                    <a:p>
                      <a:pPr marL="0" marR="0" indent="0" algn="ctr">
                        <a:spcBef>
                          <a:spcPts val="0"/>
                        </a:spcBef>
                        <a:spcAft>
                          <a:spcPts val="0"/>
                        </a:spcAft>
                      </a:pPr>
                      <a:r>
                        <a:rPr lang="en-US" sz="1400" b="1">
                          <a:latin typeface="+mn-lt"/>
                          <a:ea typeface="Calibri"/>
                          <a:cs typeface="Times New Roman"/>
                        </a:rPr>
                        <a:t>4</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Homicide</a:t>
                      </a:r>
                      <a:endParaRPr lang="en-US" sz="1100">
                        <a:latin typeface="+mn-lt"/>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200">
                          <a:latin typeface="+mn-lt"/>
                          <a:ea typeface="Calibri"/>
                          <a:cs typeface="Times New Roman"/>
                        </a:rPr>
                        <a:t>Malignant Neoplasms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Malignant Neoplasms</a:t>
                      </a:r>
                      <a:endParaRPr lang="en-US" sz="1100" dirty="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Malignant Neoplasms</a:t>
                      </a:r>
                      <a:endParaRPr lang="en-US" sz="1100" dirty="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Suicide</a:t>
                      </a:r>
                      <a:endParaRPr lang="en-US" sz="1100" dirty="0">
                        <a:latin typeface="+mn-lt"/>
                        <a:ea typeface="Calibri"/>
                        <a:cs typeface="Times New Roman"/>
                      </a:endParaRPr>
                    </a:p>
                  </a:txBody>
                  <a:tcPr marL="68580" marR="68580" marT="0" marB="0" anchor="ctr">
                    <a:solidFill>
                      <a:srgbClr val="92D050"/>
                    </a:solidFill>
                  </a:tcPr>
                </a:tc>
                <a:tc>
                  <a:txBody>
                    <a:bodyPr/>
                    <a:lstStyle/>
                    <a:p>
                      <a:pPr marL="0" marR="0" indent="0" algn="ctr">
                        <a:spcBef>
                          <a:spcPts val="0"/>
                        </a:spcBef>
                        <a:spcAft>
                          <a:spcPts val="0"/>
                        </a:spcAft>
                      </a:pPr>
                      <a:r>
                        <a:rPr lang="en-US" sz="1200">
                          <a:latin typeface="+mn-lt"/>
                          <a:ea typeface="Calibri"/>
                          <a:cs typeface="Times New Roman"/>
                        </a:rPr>
                        <a:t>Chronic Liver Disease and Cirrhosis</a:t>
                      </a:r>
                      <a:endParaRPr lang="en-US" sz="1100">
                        <a:latin typeface="+mn-lt"/>
                        <a:ea typeface="Calibri"/>
                        <a:cs typeface="Times New Roman"/>
                      </a:endParaRPr>
                    </a:p>
                  </a:txBody>
                  <a:tcPr marL="68580" marR="68580" marT="0" marB="0" anchor="ctr"/>
                </a:tc>
              </a:tr>
              <a:tr h="607468">
                <a:tc>
                  <a:txBody>
                    <a:bodyPr/>
                    <a:lstStyle/>
                    <a:p>
                      <a:pPr marL="0" marR="0" indent="0" algn="ctr">
                        <a:spcBef>
                          <a:spcPts val="0"/>
                        </a:spcBef>
                        <a:spcAft>
                          <a:spcPts val="0"/>
                        </a:spcAft>
                      </a:pPr>
                      <a:r>
                        <a:rPr lang="en-US" sz="1400" b="1">
                          <a:latin typeface="+mn-lt"/>
                          <a:ea typeface="Calibri"/>
                          <a:cs typeface="Times New Roman"/>
                        </a:rPr>
                        <a:t>5</a:t>
                      </a:r>
                      <a:endParaRPr lang="en-US" sz="1100">
                        <a:latin typeface="+mn-lt"/>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indent="0" algn="ctr">
                        <a:spcBef>
                          <a:spcPts val="0"/>
                        </a:spcBef>
                        <a:spcAft>
                          <a:spcPts val="0"/>
                        </a:spcAft>
                      </a:pPr>
                      <a:r>
                        <a:rPr lang="en-US" sz="1200" dirty="0">
                          <a:latin typeface="+mn-lt"/>
                          <a:ea typeface="Calibri"/>
                          <a:cs typeface="Times New Roman"/>
                        </a:rPr>
                        <a:t>Congenital Malformations</a:t>
                      </a:r>
                      <a:endParaRPr lang="en-US" sz="1100" dirty="0">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0"/>
                        </a:spcBef>
                        <a:spcAft>
                          <a:spcPts val="0"/>
                        </a:spcAft>
                      </a:pPr>
                      <a:r>
                        <a:rPr lang="en-US" sz="1200">
                          <a:latin typeface="+mn-lt"/>
                          <a:ea typeface="Calibri"/>
                          <a:cs typeface="Times New Roman"/>
                        </a:rPr>
                        <a:t>Heart Disease</a:t>
                      </a:r>
                      <a:endParaRPr lang="en-US" sz="1100">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indent="0" algn="ctr">
                        <a:spcBef>
                          <a:spcPts val="0"/>
                        </a:spcBef>
                        <a:spcAft>
                          <a:spcPts val="0"/>
                        </a:spcAft>
                      </a:pPr>
                      <a:r>
                        <a:rPr lang="en-US" sz="1200">
                          <a:latin typeface="+mn-lt"/>
                          <a:ea typeface="Calibri"/>
                          <a:cs typeface="Times New Roman"/>
                        </a:rPr>
                        <a:t>Heart Disease</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Homicide</a:t>
                      </a:r>
                      <a:endParaRPr lang="en-US" sz="1100" dirty="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Chronic Liver Disease and Cirrhosis</a:t>
                      </a:r>
                      <a:endParaRPr lang="en-US" sz="1100" dirty="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Diabetes Mellitus</a:t>
                      </a:r>
                      <a:endParaRPr lang="en-US" sz="1100">
                        <a:latin typeface="+mn-lt"/>
                        <a:ea typeface="Calibri"/>
                        <a:cs typeface="Times New Roman"/>
                      </a:endParaRPr>
                    </a:p>
                  </a:txBody>
                  <a:tcPr marL="68580" marR="68580" marT="0" marB="0" anchor="ctr"/>
                </a:tc>
              </a:tr>
              <a:tr h="607468">
                <a:tc>
                  <a:txBody>
                    <a:bodyPr/>
                    <a:lstStyle/>
                    <a:p>
                      <a:pPr marL="0" marR="0" indent="0" algn="ctr">
                        <a:spcBef>
                          <a:spcPts val="0"/>
                        </a:spcBef>
                        <a:spcAft>
                          <a:spcPts val="0"/>
                        </a:spcAft>
                      </a:pPr>
                      <a:r>
                        <a:rPr lang="en-US" sz="1400" b="1">
                          <a:latin typeface="+mn-lt"/>
                          <a:ea typeface="Calibri"/>
                          <a:cs typeface="Times New Roman"/>
                        </a:rPr>
                        <a:t>6</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Heart Disease</a:t>
                      </a:r>
                      <a:endParaRPr lang="en-US" sz="1100" dirty="0">
                        <a:latin typeface="+mn-lt"/>
                        <a:ea typeface="Calibri"/>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indent="0" algn="ctr">
                        <a:spcBef>
                          <a:spcPts val="0"/>
                        </a:spcBef>
                        <a:spcAft>
                          <a:spcPts val="0"/>
                        </a:spcAft>
                      </a:pPr>
                      <a:r>
                        <a:rPr lang="en-US" sz="1200">
                          <a:latin typeface="+mn-lt"/>
                          <a:ea typeface="Calibri"/>
                          <a:cs typeface="Times New Roman"/>
                        </a:rPr>
                        <a:t>Congenital Malformations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Congenital Malformations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HIV</a:t>
                      </a:r>
                      <a:endParaRPr lang="en-US" sz="1100" dirty="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Cerebrovascular Diseases</a:t>
                      </a:r>
                      <a:endParaRPr lang="en-US" sz="1100" dirty="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Chronic Lower Respiratory Diseases</a:t>
                      </a:r>
                      <a:endParaRPr lang="en-US" sz="1100">
                        <a:latin typeface="+mn-lt"/>
                        <a:ea typeface="Calibri"/>
                        <a:cs typeface="Times New Roman"/>
                      </a:endParaRPr>
                    </a:p>
                  </a:txBody>
                  <a:tcPr marL="68580" marR="68580" marT="0" marB="0" anchor="ctr"/>
                </a:tc>
              </a:tr>
              <a:tr h="607468">
                <a:tc>
                  <a:txBody>
                    <a:bodyPr/>
                    <a:lstStyle/>
                    <a:p>
                      <a:pPr marL="0" marR="0" indent="0" algn="ctr">
                        <a:spcBef>
                          <a:spcPts val="0"/>
                        </a:spcBef>
                        <a:spcAft>
                          <a:spcPts val="0"/>
                        </a:spcAft>
                      </a:pPr>
                      <a:r>
                        <a:rPr lang="en-US" sz="1400" b="1">
                          <a:latin typeface="+mn-lt"/>
                          <a:ea typeface="Calibri"/>
                          <a:cs typeface="Times New Roman"/>
                        </a:rPr>
                        <a:t>7</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Chronic Lower Respiratory Diseases</a:t>
                      </a:r>
                      <a:endParaRPr lang="en-US" sz="1100" dirty="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Cerebrovascular Diseases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HIV</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Chronic Liver Disease and Cirrhosis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Diabetes Mellitus</a:t>
                      </a:r>
                      <a:endParaRPr lang="en-US" sz="1100" dirty="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Cerebrovascular Diseases</a:t>
                      </a:r>
                      <a:endParaRPr lang="en-US" sz="1100" dirty="0">
                        <a:latin typeface="+mn-lt"/>
                        <a:ea typeface="Calibri"/>
                        <a:cs typeface="Times New Roman"/>
                      </a:endParaRPr>
                    </a:p>
                  </a:txBody>
                  <a:tcPr marL="68580" marR="68580" marT="0" marB="0" anchor="ctr"/>
                </a:tc>
              </a:tr>
              <a:tr h="607468">
                <a:tc>
                  <a:txBody>
                    <a:bodyPr/>
                    <a:lstStyle/>
                    <a:p>
                      <a:pPr marL="0" marR="0" indent="0" algn="ctr">
                        <a:spcBef>
                          <a:spcPts val="0"/>
                        </a:spcBef>
                        <a:spcAft>
                          <a:spcPts val="0"/>
                        </a:spcAft>
                      </a:pPr>
                      <a:r>
                        <a:rPr lang="en-US" sz="1400" b="1" dirty="0">
                          <a:latin typeface="+mn-lt"/>
                          <a:ea typeface="Calibri"/>
                          <a:cs typeface="Times New Roman"/>
                        </a:rPr>
                        <a:t>8</a:t>
                      </a:r>
                      <a:endParaRPr lang="en-US" sz="1100" dirty="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Other Neoplasms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Chronic Lower Respiratory Diseases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Diabetes Mellitus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Diabetes Mellitus</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a:latin typeface="+mn-lt"/>
                          <a:ea typeface="Calibri"/>
                          <a:cs typeface="Times New Roman"/>
                        </a:rPr>
                        <a:t>HIV</a:t>
                      </a:r>
                      <a:endParaRPr lang="en-US" sz="1100">
                        <a:latin typeface="+mn-lt"/>
                        <a:ea typeface="Calibri"/>
                        <a:cs typeface="Times New Roman"/>
                      </a:endParaRPr>
                    </a:p>
                  </a:txBody>
                  <a:tcPr marL="68580" marR="68580" marT="0" marB="0" anchor="ctr"/>
                </a:tc>
                <a:tc>
                  <a:txBody>
                    <a:bodyPr/>
                    <a:lstStyle/>
                    <a:p>
                      <a:pPr marL="0" marR="0" indent="0" algn="ctr">
                        <a:spcBef>
                          <a:spcPts val="0"/>
                        </a:spcBef>
                        <a:spcAft>
                          <a:spcPts val="0"/>
                        </a:spcAft>
                      </a:pPr>
                      <a:r>
                        <a:rPr lang="en-US" sz="1200" dirty="0">
                          <a:latin typeface="+mn-lt"/>
                          <a:ea typeface="Calibri"/>
                          <a:cs typeface="Times New Roman"/>
                        </a:rPr>
                        <a:t>Suicide</a:t>
                      </a:r>
                      <a:endParaRPr lang="en-US" sz="1100" dirty="0">
                        <a:latin typeface="+mn-lt"/>
                        <a:ea typeface="Calibri"/>
                        <a:cs typeface="Times New Roman"/>
                      </a:endParaRPr>
                    </a:p>
                  </a:txBody>
                  <a:tcPr marL="68580" marR="68580" marT="0" marB="0" anchor="ctr">
                    <a:solidFill>
                      <a:srgbClr val="92D050"/>
                    </a:solidFill>
                  </a:tcPr>
                </a:tc>
              </a:tr>
            </a:tbl>
          </a:graphicData>
        </a:graphic>
      </p:graphicFrame>
      <p:sp>
        <p:nvSpPr>
          <p:cNvPr id="5" name="Slide Number Placeholder 8"/>
          <p:cNvSpPr txBox="1">
            <a:spLocks noGrp="1"/>
          </p:cNvSpPr>
          <p:nvPr/>
        </p:nvSpPr>
        <p:spPr>
          <a:xfrm>
            <a:off x="8077200" y="1219200"/>
            <a:ext cx="914400" cy="365125"/>
          </a:xfrm>
          <a:prstGeom prst="rect">
            <a:avLst/>
          </a:prstGeom>
          <a:noFill/>
        </p:spPr>
        <p:txBody>
          <a:bodyPr anchor="ctr"/>
          <a:lstStyle/>
          <a:p>
            <a:pPr algn="r" fontAlgn="auto">
              <a:spcBef>
                <a:spcPts val="0"/>
              </a:spcBef>
              <a:spcAft>
                <a:spcPts val="0"/>
              </a:spcAft>
              <a:defRPr/>
            </a:pPr>
            <a:fld id="{32DFC787-8B73-46BC-ACA6-2E98121A0840}" type="slidenum">
              <a:rPr lang="en-US" sz="1200">
                <a:solidFill>
                  <a:schemeClr val="bg1"/>
                </a:solidFill>
                <a:latin typeface="+mn-lt"/>
                <a:cs typeface="+mn-cs"/>
              </a:rPr>
              <a:pPr algn="r" fontAlgn="auto">
                <a:spcBef>
                  <a:spcPts val="0"/>
                </a:spcBef>
                <a:spcAft>
                  <a:spcPts val="0"/>
                </a:spcAft>
                <a:defRPr/>
              </a:pPr>
              <a:t>4</a:t>
            </a:fld>
            <a:endParaRPr lang="en-US" sz="1200" dirty="0">
              <a:solidFill>
                <a:schemeClr val="bg1"/>
              </a:solidFill>
              <a:latin typeface="+mn-lt"/>
              <a:cs typeface="+mn-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648200"/>
          </a:xfrm>
        </p:spPr>
        <p:txBody>
          <a:bodyPr/>
          <a:lstStyle/>
          <a:p>
            <a:r>
              <a:rPr lang="en-US" dirty="0" smtClean="0"/>
              <a:t>Background:</a:t>
            </a:r>
          </a:p>
          <a:p>
            <a:pPr lvl="1"/>
            <a:r>
              <a:rPr lang="en-US" dirty="0" smtClean="0"/>
              <a:t>Recognizing the importance of suicide prevention to the nation, in 2001 Surgeon General David Satcher released the first National Strategy for Suicide Prevention</a:t>
            </a:r>
          </a:p>
          <a:p>
            <a:pPr lvl="1"/>
            <a:r>
              <a:rPr lang="en-US" dirty="0" smtClean="0"/>
              <a:t>The 2012 National Strategy for Suicide Prevention (the National Strategy) is the result of a joint effort by the Office of the U.S. Surgeon General and the National Action Alliance for Suicide Prevention (Action Alliance). </a:t>
            </a:r>
          </a:p>
        </p:txBody>
      </p:sp>
      <p:sp>
        <p:nvSpPr>
          <p:cNvPr id="4" name="Rectangle 3"/>
          <p:cNvSpPr/>
          <p:nvPr/>
        </p:nvSpPr>
        <p:spPr>
          <a:xfrm>
            <a:off x="0" y="0"/>
            <a:ext cx="9144000" cy="1384995"/>
          </a:xfrm>
          <a:prstGeom prst="rect">
            <a:avLst/>
          </a:prstGeom>
        </p:spPr>
        <p:txBody>
          <a:bodyPr wrap="square">
            <a:spAutoFit/>
          </a:bodyPr>
          <a:lstStyle/>
          <a:p>
            <a:pPr algn="ctr"/>
            <a:r>
              <a:rPr lang="en-US" sz="2800" b="1" dirty="0" smtClean="0">
                <a:latin typeface="Baskerville Old Face" pitchFamily="18" charset="0"/>
              </a:rPr>
              <a:t>National Strategy for Suicide Prevention, </a:t>
            </a:r>
          </a:p>
          <a:p>
            <a:pPr algn="ctr"/>
            <a:r>
              <a:rPr lang="en-US" sz="2800" b="1" dirty="0" smtClean="0">
                <a:latin typeface="Baskerville Old Face" pitchFamily="18" charset="0"/>
              </a:rPr>
              <a:t>2012 Report of the US Surgeon General and the National Action Alliance for Suicide Prevention</a:t>
            </a:r>
            <a:r>
              <a:rPr lang="en-US" sz="2800" dirty="0" smtClean="0">
                <a:latin typeface="Baskerville Old Face" pitchFamily="18" charset="0"/>
              </a:rPr>
              <a:t>:</a:t>
            </a:r>
            <a:endParaRPr lang="en-US" sz="2800" dirty="0">
              <a:latin typeface="Baskerville Old Fac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sz="3600" b="1" dirty="0" smtClean="0">
                <a:latin typeface="Baskerville Old Face" pitchFamily="18" charset="0"/>
              </a:rPr>
              <a:t>2012 National Strategy for Suicide Prevention:</a:t>
            </a:r>
            <a:br>
              <a:rPr lang="en-US" sz="3600" b="1" dirty="0" smtClean="0">
                <a:latin typeface="Baskerville Old Face" pitchFamily="18" charset="0"/>
              </a:rPr>
            </a:br>
            <a:r>
              <a:rPr lang="en-US" sz="3600" b="1" dirty="0" smtClean="0">
                <a:latin typeface="Baskerville Old Face" pitchFamily="18" charset="0"/>
              </a:rPr>
              <a:t>Goals and Objectives for Action</a:t>
            </a:r>
            <a:endParaRPr lang="en-US" sz="3600" b="1" dirty="0">
              <a:latin typeface="Baskerville Old Face" pitchFamily="18" charset="0"/>
            </a:endParaRPr>
          </a:p>
        </p:txBody>
      </p:sp>
      <p:sp>
        <p:nvSpPr>
          <p:cNvPr id="3" name="Content Placeholder 2"/>
          <p:cNvSpPr>
            <a:spLocks noGrp="1"/>
          </p:cNvSpPr>
          <p:nvPr>
            <p:ph idx="1"/>
          </p:nvPr>
        </p:nvSpPr>
        <p:spPr/>
        <p:txBody>
          <a:bodyPr/>
          <a:lstStyle/>
          <a:p>
            <a:pPr>
              <a:buNone/>
            </a:pPr>
            <a:r>
              <a:rPr lang="en-US" b="1" dirty="0" smtClean="0"/>
              <a:t>Major Developments:</a:t>
            </a:r>
          </a:p>
          <a:p>
            <a:pPr marL="971550" lvl="1" indent="-514350">
              <a:buFont typeface="+mj-lt"/>
              <a:buAutoNum type="arabicPeriod"/>
            </a:pPr>
            <a:r>
              <a:rPr lang="en-US" dirty="0" smtClean="0"/>
              <a:t>An increased understanding of the link between suicide and other health issues.</a:t>
            </a:r>
          </a:p>
          <a:p>
            <a:pPr marL="971550" lvl="1" indent="-514350">
              <a:buFont typeface="+mj-lt"/>
              <a:buAutoNum type="arabicPeriod"/>
            </a:pPr>
            <a:r>
              <a:rPr lang="en-US" dirty="0" smtClean="0"/>
              <a:t>New knowledge on groups at increased risk.</a:t>
            </a:r>
          </a:p>
          <a:p>
            <a:pPr marL="971550" lvl="1" indent="-514350">
              <a:buFont typeface="+mj-lt"/>
              <a:buAutoNum type="arabicPeriod"/>
            </a:pPr>
            <a:r>
              <a:rPr lang="en-US" dirty="0" smtClean="0"/>
              <a:t>Evidence of the effectiveness of suicide prevention interventions.</a:t>
            </a:r>
          </a:p>
          <a:p>
            <a:pPr marL="971550" lvl="1" indent="-514350">
              <a:buFont typeface="+mj-lt"/>
              <a:buAutoNum type="arabicPeriod"/>
            </a:pPr>
            <a:r>
              <a:rPr lang="en-US" dirty="0" smtClean="0"/>
              <a:t>Increased recognition of the value of comprehensive and coordinated prevention efforts.</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sz="3600" b="1" dirty="0" smtClean="0">
                <a:latin typeface="Baskerville Old Face" pitchFamily="18" charset="0"/>
              </a:rPr>
              <a:t>How is the National Strategy organized? </a:t>
            </a:r>
            <a:endParaRPr lang="en-US" sz="3600" dirty="0">
              <a:latin typeface="Baskerville Old Face" pitchFamily="18" charset="0"/>
            </a:endParaRPr>
          </a:p>
        </p:txBody>
      </p:sp>
      <p:sp>
        <p:nvSpPr>
          <p:cNvPr id="3" name="Content Placeholder 2"/>
          <p:cNvSpPr>
            <a:spLocks noGrp="1"/>
          </p:cNvSpPr>
          <p:nvPr>
            <p:ph idx="1"/>
          </p:nvPr>
        </p:nvSpPr>
        <p:spPr>
          <a:xfrm>
            <a:off x="457200" y="1828800"/>
            <a:ext cx="8229600" cy="4724400"/>
          </a:xfrm>
        </p:spPr>
        <p:txBody>
          <a:bodyPr/>
          <a:lstStyle/>
          <a:p>
            <a:r>
              <a:rPr lang="en-US" sz="3000" dirty="0" smtClean="0"/>
              <a:t>The National Strategy seeks to increase the number of Americans who are healthy at every stage of life. </a:t>
            </a:r>
          </a:p>
          <a:p>
            <a:r>
              <a:rPr lang="en-US" sz="3000" dirty="0" smtClean="0"/>
              <a:t>Three of its seven priority areas are:</a:t>
            </a:r>
          </a:p>
          <a:p>
            <a:pPr lvl="1"/>
            <a:r>
              <a:rPr lang="en-US" dirty="0" smtClean="0"/>
              <a:t>mental and emotional well-being, </a:t>
            </a:r>
          </a:p>
          <a:p>
            <a:pPr lvl="1"/>
            <a:r>
              <a:rPr lang="en-US" dirty="0" smtClean="0"/>
              <a:t>preventing drug abuse and excessive alcohol use, </a:t>
            </a:r>
          </a:p>
          <a:p>
            <a:pPr lvl="1"/>
            <a:r>
              <a:rPr lang="en-US" dirty="0" smtClean="0"/>
              <a:t>injury- and violence-free living are directly related to suicide prevention.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sz="3600" b="1" dirty="0" smtClean="0"/>
              <a:t/>
            </a:r>
            <a:br>
              <a:rPr lang="en-US" sz="3600" b="1" dirty="0" smtClean="0"/>
            </a:br>
            <a:r>
              <a:rPr lang="en-US" sz="3600" b="1" dirty="0" smtClean="0">
                <a:latin typeface="Baskerville Old Face" pitchFamily="18" charset="0"/>
              </a:rPr>
              <a:t>National Strategy’s </a:t>
            </a:r>
            <a:br>
              <a:rPr lang="en-US" sz="3600" b="1" dirty="0" smtClean="0">
                <a:latin typeface="Baskerville Old Face" pitchFamily="18" charset="0"/>
              </a:rPr>
            </a:br>
            <a:r>
              <a:rPr lang="en-US" sz="3600" b="1" dirty="0" smtClean="0">
                <a:latin typeface="Baskerville Old Face" pitchFamily="18" charset="0"/>
              </a:rPr>
              <a:t>Goals and Objectives</a:t>
            </a:r>
            <a:r>
              <a:rPr lang="en-US" dirty="0" smtClean="0"/>
              <a:t/>
            </a:r>
            <a:br>
              <a:rPr lang="en-US" dirty="0" smtClean="0"/>
            </a:br>
            <a:endParaRPr lang="en-US" dirty="0"/>
          </a:p>
        </p:txBody>
      </p:sp>
      <p:sp>
        <p:nvSpPr>
          <p:cNvPr id="5" name="Content Placeholder 4"/>
          <p:cNvSpPr>
            <a:spLocks noGrp="1"/>
          </p:cNvSpPr>
          <p:nvPr>
            <p:ph idx="1"/>
          </p:nvPr>
        </p:nvSpPr>
        <p:spPr>
          <a:xfrm>
            <a:off x="228600" y="2057400"/>
            <a:ext cx="5943600" cy="2667000"/>
          </a:xfrm>
        </p:spPr>
        <p:txBody>
          <a:bodyPr/>
          <a:lstStyle/>
          <a:p>
            <a:pPr marL="403225" indent="-403225">
              <a:spcBef>
                <a:spcPts val="0"/>
              </a:spcBef>
              <a:buFont typeface="+mj-lt"/>
              <a:buAutoNum type="arabicPeriod"/>
            </a:pPr>
            <a:r>
              <a:rPr lang="en-US" sz="2700" dirty="0" smtClean="0"/>
              <a:t>Promote healthy and empowered individuals, families, and communities     (4 goals, 16 objectives); </a:t>
            </a:r>
          </a:p>
          <a:p>
            <a:pPr marL="403225" indent="-403225">
              <a:spcBef>
                <a:spcPts val="0"/>
              </a:spcBef>
              <a:buFont typeface="+mj-lt"/>
              <a:buAutoNum type="arabicPeriod"/>
            </a:pPr>
            <a:r>
              <a:rPr lang="en-US" sz="2700" dirty="0" smtClean="0"/>
              <a:t>Enhance clinical and community preventive services (3 goals, 12 objectives); </a:t>
            </a:r>
          </a:p>
        </p:txBody>
      </p:sp>
      <p:pic>
        <p:nvPicPr>
          <p:cNvPr id="6" name="Picture 2"/>
          <p:cNvPicPr>
            <a:picLocks noChangeAspect="1" noChangeArrowheads="1"/>
          </p:cNvPicPr>
          <p:nvPr/>
        </p:nvPicPr>
        <p:blipFill>
          <a:blip r:embed="rId3" cstate="print"/>
          <a:srcRect/>
          <a:stretch>
            <a:fillRect/>
          </a:stretch>
        </p:blipFill>
        <p:spPr bwMode="auto">
          <a:xfrm>
            <a:off x="6172200" y="1752600"/>
            <a:ext cx="2971800" cy="2895600"/>
          </a:xfrm>
          <a:prstGeom prst="rect">
            <a:avLst/>
          </a:prstGeom>
          <a:noFill/>
          <a:ln w="9525">
            <a:noFill/>
            <a:miter lim="800000"/>
            <a:headEnd/>
            <a:tailEnd/>
          </a:ln>
        </p:spPr>
      </p:pic>
      <p:sp>
        <p:nvSpPr>
          <p:cNvPr id="7" name="Rectangle 6"/>
          <p:cNvSpPr/>
          <p:nvPr/>
        </p:nvSpPr>
        <p:spPr>
          <a:xfrm>
            <a:off x="228600" y="4572000"/>
            <a:ext cx="8610600" cy="1754326"/>
          </a:xfrm>
          <a:prstGeom prst="rect">
            <a:avLst/>
          </a:prstGeom>
        </p:spPr>
        <p:txBody>
          <a:bodyPr wrap="square">
            <a:spAutoFit/>
          </a:bodyPr>
          <a:lstStyle/>
          <a:p>
            <a:pPr marL="403225" indent="-403225">
              <a:spcBef>
                <a:spcPts val="0"/>
              </a:spcBef>
            </a:pPr>
            <a:r>
              <a:rPr lang="en-US" sz="2700" dirty="0" smtClean="0">
                <a:latin typeface="+mn-lt"/>
              </a:rPr>
              <a:t>3.  Promote  timely  treatment and support services (3 goals, 20 objectives); </a:t>
            </a:r>
          </a:p>
          <a:p>
            <a:pPr marL="403225" indent="-403225">
              <a:spcBef>
                <a:spcPts val="0"/>
              </a:spcBef>
            </a:pPr>
            <a:r>
              <a:rPr lang="en-US" sz="2700" dirty="0" smtClean="0">
                <a:latin typeface="+mn-lt"/>
              </a:rPr>
              <a:t>4.  Improve suicide prevention surveillance collection, research, and evaluation (3 goals, 12 objectives). </a:t>
            </a:r>
          </a:p>
        </p:txBody>
      </p:sp>
      <p:sp>
        <p:nvSpPr>
          <p:cNvPr id="1028" name="AutoShape 4" descr="data:image/jpeg;base64,/9j/4AAQSkZJRgABAQAAAQABAAD/2wCEAAkGBwgHBgkIBwgKCgkLDRYPDQwMDRsUFRAWIB0iIiAdHx8kKDQsJCYxJx8fLT0tMTU3Ojo6Iys/RD84QzQ5OjcBCgoKDQwNGg8PGjclHyU3Nzc3Nzc3Nzc3Nzc3Nzc3Nzc3Nzc3Nzc3Nzc3Nzc3Nzc3Nzc3Nzc3Nzc3Nzc3Nzc3N//AABEIAEMAigMBIgACEQEDEQH/xAAcAAACAgMBAQAAAAAAAAAAAAAABgMFAQQHAgj/xAA/EAABAwIEAgUJBgUEAwAAAAABAgMEBREABhIhEzEHFEFRkRUWIlVhcZTR0iMyVIGh00JSYqKxF0OjwYKTs//EABoBAAIDAQEAAAAAAAAAAAAAAAABAgMEBQb/xAAwEQACAgECAgcGBwAAAAAAAAAAAQIRAxIhBDETQUJRYYGxIjJxocHwFCQ0YtHh8f/aAAwDAQACEQMRAD8AZ650p+SqxMp6KNxhGdLfEMnTqI5m2k28ce6D0peVqiIa6PwippxaVCTq3QgrsfRHPSd8c4zcWhnGsl9Di0dbc2bcCDe/eUq/xiXKC2nM1trYaLLRYkaWyvVp+wX22F/DGXpJa6vrPQS4HAuH16d9N3fh8TvvEqH4WN8Sr6MHFqH4WL8Sr6MbS1JQkqWQlIFyTyAxzBcl6dmSh5pcccRHl1LqkNq5A6voWkKI71KKj7rY0SlRxcWJ5L8PujovEqH4WN8Sr6MHFqH4WN8Sr6Mbd7YVns709tfEREnOU8SOrqqCGhwQsq08ybkX2uARhtpcyEMcp+6i+4lQ/CxviVfRg4tQ/CxfiVfRgqk3yfBdldXekBsAltkAqIvudyBtz58himyPWp1apKJFRiPMurHES4UJS24hROnRYkmyQL378F70Cxtwc+pFzxah+Fi/Eq+jBxah+FjfEq+jGhTV06bmKpyWGXeuRAmG68pR0EWC9KRe21xfYYzVcwswZyYEeJLnzS3xVMRUAlCL2uoqIA9m98FrmHRu6Rv8SofhY3xKvoxjiVD8LG+JV9GIqFV41bp6ZkQOJSVqQpt1OlaFJNikjvBxoS80sM1KdTosCfNlwkoU63GbSdlC43KgOXf+V8FrmCxzbca3RacSofhY3xKvoxDMnyIUV2TLahtMNJK3FqlKASB2/cx6oNWjVylR6lD1hh9JKQtNlCxIN/zBwh9NjlRFMgoZSfJqnD1hST/HtoB9nM+8D2XUpVGyzBgeTMsT2GWPnKnSYb0piZTFtstlx0dcUFIT3lJRfmQOXbjnjnSrXVTpEiLEjGAk6uC42oltHIXWCLEntPaca9BykvNFAR5CqMdnhqHXIz6CFF0clFYvqT/KLADftucMFZydIy3kJaaWXXqomQ2/IeYSSpQF0kAcykBR299+eKXKclfI6UMXCYZuEvabdU+oesp1sZioMephjgF3UFNatWkpUUnf8sXGOJ5R6SjRIwgy6W0uOlROqJZtQJ5+gfR8NIx16BU4s+DGmMrPCkNJdRq2NlAEX8cWY5qSMPF8LPDN3Gk+RwTMktuDnirvvRo8lAluDhvpunnz32v7wR7MZynIErN4kJTpS41KUE3B03Zc22AH6Ykrk9VNz5WH22Q8vrLqUpKlJ3vz258uRuPZtjxlSSqZnASV/edalKO9/wDZc7cZu35nemvy7ddjn5dx1nPsiTObYyzSnAidVAoOL7GY6fvqPv2T7bnC/m6HXKbTKS7UJFM6jAnxlNtxGFtqQAbCxKiLW2x0otN8Xi6E8S2nXbe3dfGHW23k6HUJWn+VQBGNUoWefx8R0elJbL79DQzK+9Fy5VJEUEvtRHVtgC51BBIwuZYq9FTRsvUOKGqi69HQVNshKwzpTdS3B/D6W2+9zh1tcYhjxIsbWYzDLWs3Vw0BOo+22G07srjOKg4tFH0hTvJ+Tas8DpUpjhJN+RcIQD/dizoZhoosNMB9l6IywlttxlYUghItsR7sbrqG3UFtxKVoULFKhcH8sYbaabbDLaEJQBshKQBb3Ydb2R1rRp8Rb6OxxqE7UiPSqUx+Vc9oKyE/2pGKqk12mUus5tm1aYyxJTLCQ04sBamkNjRpB3N7mwHfh7bbQ2kJbSEpGwCRYDEK4MRx9MhyMyt9PJxTYKh+fPEdLpUW9NFyk5LZ/wAlLkKHIh5ZjqnNluVKWuU8gixSpxRVYjvAIGKejTxFy7mjMtwS/JkutK70tjhoF/enD1pGIurM8Hg8JHC/k0jT38sPTyI9Nbk2ubKzKEA0zLFLhkWU1GRrH9RFz+pOKfpNrkClUIRJzIkGcrh8EHfQCCtY9oHI/wAxThwAthdzxldrNFI6vqDctk64zpH3VW5H2Ht/I9mFJPTSJYZwedTycrEvo1hMZXVPqdbqUeKy99hG4roQH0g34gBO4PZ+eHfMOZo1Myw7XYfDmtAJ4XDc9FwqUEjf8/0xzOmdE9bk/aVGTFhiwFgS8v3bWA8TiiqUzyNTallpTc1JW8hS0SVIAbWlQN0pTfmB32OxxSpyhGqo6k+HxcTm1Kep2r7qLCYquZ6YEhqnMvSVyyhJjx0oDSUIBOpw77lxPM/wbDnjq1EoL8Oi0+K+4kOsRm216TcakpANvDFX0RQpMPKhEuO6wp2StxKXUlJKSEgGx92HfFmOO2p8zHxnEe08UUtMWfPlcdnNZ3rnk1h191b7iVIaQsq06gb+gQobgduPOWHJD2cuJMQpEhTUniJUkpIPAXsQd/HfEWaWEv5xroVJajaJDigp3VZXpgW9EE33vy7MYyakIzS2kOJcAZk+mi9lfYL3FwD4jGft+Z2ZJfhm/wBv0PolxSUIK1qCUpFyomwAxy5xxc7MlBzY/qDcup9UhJNxpjlC0pNu9RKj7iMMmfH5FQSxleluhuZUgovOc+DHH3lH37J9tzihzjDrdNpdKfqE2nrhwahGUhuLGU2UgGwsSo7W2tjRN/I4vCwSq3vLby/t+h0tRsm5NgOeFfo6TxaE9UiLLqc1+Wb9oKyE/wBqRjezpP8AJuVKrLCtKkxlpQf61DSn9SMTU9pqgZajtuHS1BhjWfYhG5/Q4n2jMlWJ+L9P9RV5SAl1zM1Ut9+aIqD/AEsoA2/8irG5FXTJ2bJq247hqNNYbYXIUTo0uXXpAva+wJ27RiHo9jrYyhT1um70pJlOHvU4or/7xDkI9ajVWrEhXlCpPLQodraDw0fojEV1FmRK5vu2+nomWNXr7dPmsU+PEkTqg+guJjR9IKUDYrUVEAC+3PniegVhmtwTKZaeZKHVsuNPABSFpNlA2JHgcKNSrzL1crTNQrTsFmmgJYhRVpQ9IOjWpXIqV3ADYDc4uujmOpjJtOW6oqdkoMlxZNypTiiq58cCk3IU8Shitrfb57mxOzK3Hq79KjQJs2Yyyl4oYSi1lE/xKUADtff8r428v1lmu01E6O080krUhTbyQFIUkkEG3tGF6hS0MjNuYntkCU4kKPa3HRp29lwrFpkOIqFlGltuXLi2Q84TzKnCVn9VYcW2wyQhGGy3Vem4VXNDcKa9CiQZlRkx2g7IRFSmzKTcjUVEC5tsBc4s6TUWatTI1QilXAkNhaNQsQD34R6HmOn0oZjXNWHqo9VnUpgItx3R6KG0pSdyLDny54fmUhuMgIZS0AnZpIACfZtgi73FmxqG1efeUNRzazFcnCJTps9qn3649HCNDRAuU+koaiBzCb2xuKTAntwqswwytb5ZU3ILQ16CbgX5jny9uOb0WTFVlYNvV+omdUX3UP0iCGC6XFrUFCyk6htuSSP8Y6cIjcCnQYbN+FHUy0i/OybAf4woScifEYo4tlzLK2M4MGLDIfO+Y0wlZ4q4qS324/WnN2AL3v7b2HPkCfZj1lERhnJIaXpiBuTpWAVWRwV72NiTbfsxmvGAM9Vk1UExxJd2CVG6riw9FQI7d9/d3Q5aLBzUsxU6WCxL4YudhwHLc9/HGJe/5nqZfpnz9zy5HQ/9TYWsr6tI1kW1dURe3/uwL6TYTibORpCh3GGj97CNFqLTNLjxVJUsCWXnUhRAKfsyARfSq+lXPliyTW47NS6wqQuSoR+GXQXElZMoOWvsrZvbu2tuMbjywzq6TYak6VxpJT3GIj97GVdJ0NQKVR5JB5gxEfvYR6TNai1h58yA02rUA5pUm4KgdtG6TblYewixOMuzIxpr6EuEulp1pKFospWp1CwrYaQLA3358hbfAA7jpOiJASI8kAbACIj97GE9J0NCQlMeSkdgERFv/thRn1Nh9upCNMWyl6Q65oDZ+3SpICU9wsQTva17i5xL5WiXnFMhSUOqSeFpUOMngKRp5W+8oc/eLkYAGY9JFOW6XVQ3i5bSVGE3e3dfjYkHSfDSnSmPJAHYIiNv+bCLVZbcmHT22ngoMsIQpu7l0qCQDsRp7OaefbjcFdbEinpt9jFYHpXXq18DQQN/RGr+W3fhANg6TIOgoEWRpPNPU0WP/Nj0OlCIkABiTYd0RH72FGZVI78OoIaf0LkOpcCVKcBUOGARtso3uPT58+e+JUViL19t1Cy0FxnVuqOtNpDgGrdHpAeiNxhgMv8AqRT+NxupvcW1tfUkare/jYl/1Qin/YlfCI/ewnNVOJ5JdivKKnktvcNYSTda17i53sRpNz/L7cRv1VMjXx5Drh8m9XTrJV9odN+fu54QDgnpHpyHVOohOpdV95YhNgn3njYsKPnmLXKrEp+iQ2pxy6SqMlIJSCbXDqrcu7CS9WmES40ll7WWS8tpCkKIaCmUpQ3YjkFA7Dbe/acbGXHYr2fqUqBrEdOhCAvmmzNrHvsRa/ba+ADtODBgwAUMzJ2XZ8pyXMpMZ1906lrIIKj3m2PUDKOXqdI6xDpMZp3SpOoJvsRYjfvG2DBiFKyzpsmmtTr4njzLy36pY8VfPB5l5b9UseKvngwYmVh5l5c9UseKvng8y8ueqWPFXzwYMAB5l5b9UseKvng8y8ueqWPFXzwYMAB5l5b9UseKvng8y8t+qWPFXzwYMAB5l5c9UseKvng8y8t+qWPFXzwYMAB5l5b9UseKvng8y8ueqWPFXzwYMAB5l5c9UseKvnieDleh0+UiVDprLT7d9CxclO1tr4MGAC4wYMGAD//Z"/>
          <p:cNvSpPr>
            <a:spLocks noChangeAspect="1" noChangeArrowheads="1"/>
          </p:cNvSpPr>
          <p:nvPr/>
        </p:nvSpPr>
        <p:spPr bwMode="auto">
          <a:xfrm>
            <a:off x="0" y="-280988"/>
            <a:ext cx="1219200" cy="590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smtClean="0">
                <a:effectLst>
                  <a:outerShdw blurRad="38100" dist="38100" dir="2700000" algn="tl">
                    <a:srgbClr val="000000">
                      <a:alpha val="43137"/>
                    </a:srgbClr>
                  </a:outerShdw>
                </a:effectLst>
                <a:latin typeface="Baskerville Old Face" pitchFamily="18" charset="0"/>
              </a:rPr>
              <a:t>Learn More</a:t>
            </a:r>
            <a:endParaRPr lang="en-US" sz="3600" b="1" i="1" dirty="0">
              <a:effectLst>
                <a:outerShdw blurRad="38100" dist="38100" dir="2700000" algn="tl">
                  <a:srgbClr val="000000">
                    <a:alpha val="43137"/>
                  </a:srgbClr>
                </a:outerShdw>
              </a:effectLst>
              <a:latin typeface="Baskerville Old Face" pitchFamily="18" charset="0"/>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533400" y="1676400"/>
            <a:ext cx="1328737" cy="901404"/>
          </a:xfrm>
          <a:prstGeom prst="rect">
            <a:avLst/>
          </a:prstGeom>
          <a:noFill/>
          <a:ln w="9525">
            <a:noFill/>
            <a:miter lim="800000"/>
            <a:headEnd/>
            <a:tailEnd/>
          </a:ln>
        </p:spPr>
      </p:pic>
      <p:sp>
        <p:nvSpPr>
          <p:cNvPr id="5" name="Rectangle 4"/>
          <p:cNvSpPr/>
          <p:nvPr/>
        </p:nvSpPr>
        <p:spPr>
          <a:xfrm>
            <a:off x="2057400" y="1524000"/>
            <a:ext cx="6781800" cy="1107996"/>
          </a:xfrm>
          <a:prstGeom prst="rect">
            <a:avLst/>
          </a:prstGeom>
        </p:spPr>
        <p:txBody>
          <a:bodyPr wrap="square">
            <a:spAutoFit/>
          </a:bodyPr>
          <a:lstStyle/>
          <a:p>
            <a:endParaRPr lang="en-US" dirty="0" smtClean="0"/>
          </a:p>
          <a:p>
            <a:r>
              <a:rPr lang="en-US" sz="2800" b="1" dirty="0" smtClean="0"/>
              <a:t>Suicide Prevention Resource Center </a:t>
            </a:r>
          </a:p>
          <a:p>
            <a:r>
              <a:rPr lang="en-US" sz="2000" dirty="0" smtClean="0"/>
              <a:t>Promoting a public health approach to suicide prevention</a:t>
            </a:r>
            <a:endParaRPr lang="en-US" sz="2000" dirty="0"/>
          </a:p>
        </p:txBody>
      </p:sp>
      <p:sp>
        <p:nvSpPr>
          <p:cNvPr id="6" name="Rectangle 5"/>
          <p:cNvSpPr/>
          <p:nvPr/>
        </p:nvSpPr>
        <p:spPr>
          <a:xfrm>
            <a:off x="2057400" y="4724400"/>
            <a:ext cx="5181600" cy="1015663"/>
          </a:xfrm>
          <a:prstGeom prst="rect">
            <a:avLst/>
          </a:prstGeom>
        </p:spPr>
        <p:txBody>
          <a:bodyPr wrap="square">
            <a:spAutoFit/>
          </a:bodyPr>
          <a:lstStyle/>
          <a:p>
            <a:pPr algn="ctr"/>
            <a:r>
              <a:rPr lang="en-US" sz="2000" dirty="0" smtClean="0"/>
              <a:t>The nation’s only federally supported resource center devoted to advancing the National Strategy for Suicide Prevention</a:t>
            </a:r>
            <a:r>
              <a:rPr lang="en-US" dirty="0" smtClean="0"/>
              <a:t>. </a:t>
            </a:r>
            <a:endParaRPr lang="en-US" dirty="0"/>
          </a:p>
        </p:txBody>
      </p:sp>
      <p:pic>
        <p:nvPicPr>
          <p:cNvPr id="1027" name="Picture 3"/>
          <p:cNvPicPr>
            <a:picLocks noChangeAspect="1" noChangeArrowheads="1"/>
          </p:cNvPicPr>
          <p:nvPr/>
        </p:nvPicPr>
        <p:blipFill>
          <a:blip r:embed="rId4" cstate="print"/>
          <a:srcRect/>
          <a:stretch>
            <a:fillRect/>
          </a:stretch>
        </p:blipFill>
        <p:spPr bwMode="auto">
          <a:xfrm>
            <a:off x="1" y="2743200"/>
            <a:ext cx="9144000" cy="1880419"/>
          </a:xfrm>
          <a:prstGeom prst="rect">
            <a:avLst/>
          </a:prstGeom>
          <a:noFill/>
          <a:ln w="9525">
            <a:noFill/>
            <a:miter lim="800000"/>
            <a:headEnd/>
            <a:tailEnd/>
          </a:ln>
        </p:spPr>
      </p:pic>
      <p:sp>
        <p:nvSpPr>
          <p:cNvPr id="10" name="Rectangle 9"/>
          <p:cNvSpPr/>
          <p:nvPr/>
        </p:nvSpPr>
        <p:spPr>
          <a:xfrm>
            <a:off x="609600" y="4648200"/>
            <a:ext cx="1524000" cy="738664"/>
          </a:xfrm>
          <a:prstGeom prst="rect">
            <a:avLst/>
          </a:prstGeom>
        </p:spPr>
        <p:txBody>
          <a:bodyPr wrap="square">
            <a:spAutoFit/>
          </a:bodyPr>
          <a:lstStyle/>
          <a:p>
            <a:endParaRPr lang="en-US" dirty="0" smtClean="0"/>
          </a:p>
          <a:p>
            <a:pPr algn="ctr"/>
            <a:r>
              <a:rPr lang="en-US" sz="2400" b="1" dirty="0" smtClean="0"/>
              <a:t>edc.org</a:t>
            </a:r>
            <a:endParaRPr lang="en-US" sz="2400" dirty="0"/>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1923</TotalTime>
  <Words>1672</Words>
  <Application>Microsoft Office PowerPoint</Application>
  <PresentationFormat>On-screen Show (4:3)</PresentationFormat>
  <Paragraphs>219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 World Suicide Prevention Day: Thinking Globally, Acting Locally Overview of the National Strategy for Suicide Prevention</vt:lpstr>
      <vt:lpstr>Staggering Reality</vt:lpstr>
      <vt:lpstr>Leading Causes of Death for Selected Age Groups  United States, 2010</vt:lpstr>
      <vt:lpstr>Slide 5</vt:lpstr>
      <vt:lpstr>2012 National Strategy for Suicide Prevention: Goals and Objectives for Action</vt:lpstr>
      <vt:lpstr>How is the National Strategy organized? </vt:lpstr>
      <vt:lpstr> National Strategy’s  Goals and Objectives </vt:lpstr>
      <vt:lpstr>Learn More</vt:lpstr>
      <vt:lpstr>Learn More (Continue)</vt:lpstr>
      <vt:lpstr>Resources</vt:lpstr>
      <vt:lpstr>Thank You</vt:lpstr>
    </vt:vector>
  </TitlesOfParts>
  <Company>Macro International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monika.b.gullett</dc:creator>
  <cp:lastModifiedBy>DHHS</cp:lastModifiedBy>
  <cp:revision>48</cp:revision>
  <dcterms:created xsi:type="dcterms:W3CDTF">2010-04-20T20:44:52Z</dcterms:created>
  <dcterms:modified xsi:type="dcterms:W3CDTF">2013-09-01T21:37:11Z</dcterms:modified>
</cp:coreProperties>
</file>